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67"/>
  </p:notesMasterIdLst>
  <p:sldIdLst>
    <p:sldId id="375" r:id="rId2"/>
    <p:sldId id="449" r:id="rId3"/>
    <p:sldId id="448" r:id="rId4"/>
    <p:sldId id="266" r:id="rId5"/>
    <p:sldId id="447" r:id="rId6"/>
    <p:sldId id="451" r:id="rId7"/>
    <p:sldId id="452" r:id="rId8"/>
    <p:sldId id="352" r:id="rId9"/>
    <p:sldId id="355" r:id="rId10"/>
    <p:sldId id="270" r:id="rId11"/>
    <p:sldId id="359" r:id="rId12"/>
    <p:sldId id="360" r:id="rId13"/>
    <p:sldId id="356" r:id="rId14"/>
    <p:sldId id="358" r:id="rId15"/>
    <p:sldId id="361" r:id="rId16"/>
    <p:sldId id="362" r:id="rId17"/>
    <p:sldId id="363" r:id="rId18"/>
    <p:sldId id="376" r:id="rId19"/>
    <p:sldId id="377" r:id="rId20"/>
    <p:sldId id="380" r:id="rId21"/>
    <p:sldId id="381" r:id="rId22"/>
    <p:sldId id="378" r:id="rId23"/>
    <p:sldId id="379" r:id="rId24"/>
    <p:sldId id="382" r:id="rId25"/>
    <p:sldId id="383" r:id="rId26"/>
    <p:sldId id="427" r:id="rId27"/>
    <p:sldId id="428" r:id="rId28"/>
    <p:sldId id="396" r:id="rId29"/>
    <p:sldId id="397" r:id="rId30"/>
    <p:sldId id="398" r:id="rId31"/>
    <p:sldId id="384" r:id="rId32"/>
    <p:sldId id="385" r:id="rId33"/>
    <p:sldId id="429" r:id="rId34"/>
    <p:sldId id="386" r:id="rId35"/>
    <p:sldId id="387" r:id="rId36"/>
    <p:sldId id="388" r:id="rId37"/>
    <p:sldId id="389" r:id="rId38"/>
    <p:sldId id="390" r:id="rId39"/>
    <p:sldId id="391" r:id="rId40"/>
    <p:sldId id="392" r:id="rId41"/>
    <p:sldId id="393" r:id="rId42"/>
    <p:sldId id="394" r:id="rId43"/>
    <p:sldId id="406" r:id="rId44"/>
    <p:sldId id="407" r:id="rId45"/>
    <p:sldId id="412" r:id="rId46"/>
    <p:sldId id="413" r:id="rId47"/>
    <p:sldId id="414" r:id="rId48"/>
    <p:sldId id="415" r:id="rId49"/>
    <p:sldId id="430" r:id="rId50"/>
    <p:sldId id="417" r:id="rId51"/>
    <p:sldId id="418" r:id="rId52"/>
    <p:sldId id="454" r:id="rId53"/>
    <p:sldId id="453" r:id="rId54"/>
    <p:sldId id="399" r:id="rId55"/>
    <p:sldId id="400" r:id="rId56"/>
    <p:sldId id="455" r:id="rId57"/>
    <p:sldId id="431" r:id="rId58"/>
    <p:sldId id="432" r:id="rId59"/>
    <p:sldId id="435" r:id="rId60"/>
    <p:sldId id="439" r:id="rId61"/>
    <p:sldId id="442" r:id="rId62"/>
    <p:sldId id="443" r:id="rId63"/>
    <p:sldId id="444" r:id="rId64"/>
    <p:sldId id="433" r:id="rId65"/>
    <p:sldId id="395"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5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4660"/>
  </p:normalViewPr>
  <p:slideViewPr>
    <p:cSldViewPr snapToGrid="0">
      <p:cViewPr varScale="1">
        <p:scale>
          <a:sx n="99" d="100"/>
          <a:sy n="99" d="100"/>
        </p:scale>
        <p:origin x="211"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D6567D-5713-438E-A3C6-F607D5C89F8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6F7B43F-DD9F-4845-BBD2-06DE77A365CE}">
      <dgm:prSet custT="1"/>
      <dgm:spPr/>
      <dgm:t>
        <a:bodyPr/>
        <a:lstStyle/>
        <a:p>
          <a:endParaRPr lang="en-US" sz="1600" b="1" dirty="0"/>
        </a:p>
        <a:p>
          <a:r>
            <a:rPr lang="en-US" sz="1600" b="1" dirty="0"/>
            <a:t>UTAH COURT OF APPEALS</a:t>
          </a:r>
        </a:p>
        <a:p>
          <a:endParaRPr lang="en-US" sz="1000" dirty="0"/>
        </a:p>
        <a:p>
          <a:r>
            <a:rPr lang="en-US" sz="1000" dirty="0"/>
            <a:t>The Utah Court of Appeals’ original appellate jurisdiction is statutorily limited to certain types of proceedings, such as juvenile court proceedings; criminal proceedings not involving a first degree or capital felony; domestic relations proceedings; formal adjudicative proceedings; and certain informal adjudicative proceedings reviewed by a district court. </a:t>
          </a:r>
          <a:br>
            <a:rPr lang="en-US" sz="1000" dirty="0"/>
          </a:br>
          <a:br>
            <a:rPr lang="en-US" sz="1000" dirty="0"/>
          </a:br>
          <a:r>
            <a:rPr lang="en-US" sz="1000" dirty="0"/>
            <a:t>The Court of Appeals does not have original appellate jurisdiction in many other types of actions, including common civil actions (e.g., negligence, breach of contract, malpractice).</a:t>
          </a:r>
          <a:br>
            <a:rPr lang="en-US" sz="1000" dirty="0"/>
          </a:br>
          <a:br>
            <a:rPr lang="en-US" sz="1000" dirty="0"/>
          </a:br>
          <a:r>
            <a:rPr lang="en-US" sz="1000" dirty="0"/>
            <a:t>Any matter not within the Court of Appeals’ original appellate jurisdiction falls within the Utah Supreme Court’s original appellate jurisdiction, which suggests the Utah Supreme Court functions much like an intermediate appellate court in many cases. </a:t>
          </a:r>
          <a:br>
            <a:rPr lang="en-US" sz="1000" dirty="0"/>
          </a:br>
          <a:br>
            <a:rPr lang="en-US" sz="1000" dirty="0"/>
          </a:br>
          <a:endParaRPr lang="en-US" sz="1000" dirty="0"/>
        </a:p>
      </dgm:t>
    </dgm:pt>
    <dgm:pt modelId="{1A01A003-62BE-4A16-BD0A-7E1513037884}" type="parTrans" cxnId="{F9FDB463-E5C5-45A2-83C1-8CD66FABADB3}">
      <dgm:prSet/>
      <dgm:spPr/>
      <dgm:t>
        <a:bodyPr/>
        <a:lstStyle/>
        <a:p>
          <a:endParaRPr lang="en-US"/>
        </a:p>
      </dgm:t>
    </dgm:pt>
    <dgm:pt modelId="{14884AC2-DD52-48F6-BA1C-C88DC1FD0536}" type="sibTrans" cxnId="{F9FDB463-E5C5-45A2-83C1-8CD66FABADB3}">
      <dgm:prSet/>
      <dgm:spPr/>
      <dgm:t>
        <a:bodyPr/>
        <a:lstStyle/>
        <a:p>
          <a:endParaRPr lang="en-US"/>
        </a:p>
      </dgm:t>
    </dgm:pt>
    <dgm:pt modelId="{E750722F-8489-4768-9A14-2AF4ED0717A3}">
      <dgm:prSet custT="1"/>
      <dgm:spPr/>
      <dgm:t>
        <a:bodyPr/>
        <a:lstStyle/>
        <a:p>
          <a:pPr>
            <a:spcBef>
              <a:spcPts val="1800"/>
            </a:spcBef>
          </a:pPr>
          <a:r>
            <a:rPr lang="en-US" sz="1600" b="1" dirty="0"/>
            <a:t>UTAH SUPREME COURT</a:t>
          </a:r>
          <a:br>
            <a:rPr lang="en-US" sz="1000" dirty="0"/>
          </a:br>
          <a:endParaRPr lang="en-US" sz="1400" dirty="0"/>
        </a:p>
        <a:p>
          <a:pPr>
            <a:spcBef>
              <a:spcPct val="0"/>
            </a:spcBef>
          </a:pPr>
          <a:r>
            <a:rPr lang="en-US" sz="1000" dirty="0"/>
            <a:t>Yet the Utah Supreme Court rarely provides first-level appellate review due to an unusual </a:t>
          </a:r>
          <a:r>
            <a:rPr lang="en-US" sz="1000" dirty="0" err="1"/>
            <a:t>pourover</a:t>
          </a:r>
          <a:r>
            <a:rPr lang="en-US" sz="1000" dirty="0"/>
            <a:t> procedure the Utah Legislature created. Under this procedure, the Court of Appeals also has appellate jurisdiction over proceedings transferred from (poured over by) the Utah Supreme Court.</a:t>
          </a:r>
          <a:br>
            <a:rPr lang="en-US" sz="1000" dirty="0"/>
          </a:br>
          <a:br>
            <a:rPr lang="en-US" sz="1000" dirty="0"/>
          </a:br>
          <a:r>
            <a:rPr lang="en-US" sz="1000" dirty="0"/>
            <a:t>There are only a few types of cases the Utah Supreme Court cannot transfer. The Utah Supreme Court may not, for example, transfer to the Court of Appeals matters involving capital felony convictions, election or voting contests, retention or removal of public officers, discipline of lawyers, or final orders of the Judicial Conduct Commission. </a:t>
          </a:r>
          <a:br>
            <a:rPr lang="en-US" sz="1000" dirty="0"/>
          </a:br>
          <a:br>
            <a:rPr lang="en-US" sz="1000" dirty="0"/>
          </a:br>
          <a:r>
            <a:rPr lang="en-US" sz="1000" dirty="0"/>
            <a:t>Otherwise, however, the Utah Supreme Court can and routinely does transfer nearly every case involving first level appellate review to the                  Utah Court of Appeals. </a:t>
          </a:r>
        </a:p>
      </dgm:t>
    </dgm:pt>
    <dgm:pt modelId="{3FE277C1-1A23-4767-8047-5FB475C41EBA}" type="parTrans" cxnId="{638DD87F-C867-4033-B579-FDF5A5139F79}">
      <dgm:prSet/>
      <dgm:spPr/>
      <dgm:t>
        <a:bodyPr/>
        <a:lstStyle/>
        <a:p>
          <a:endParaRPr lang="en-US"/>
        </a:p>
      </dgm:t>
    </dgm:pt>
    <dgm:pt modelId="{212FD878-EE99-4CE0-988C-B385769BFE27}" type="sibTrans" cxnId="{638DD87F-C867-4033-B579-FDF5A5139F79}">
      <dgm:prSet/>
      <dgm:spPr/>
      <dgm:t>
        <a:bodyPr/>
        <a:lstStyle/>
        <a:p>
          <a:endParaRPr lang="en-US"/>
        </a:p>
      </dgm:t>
    </dgm:pt>
    <dgm:pt modelId="{4277273A-B39E-4620-8C9B-FE2ED350D817}" type="pres">
      <dgm:prSet presAssocID="{EBD6567D-5713-438E-A3C6-F607D5C89F8C}" presName="hierChild1" presStyleCnt="0">
        <dgm:presLayoutVars>
          <dgm:chPref val="1"/>
          <dgm:dir/>
          <dgm:animOne val="branch"/>
          <dgm:animLvl val="lvl"/>
          <dgm:resizeHandles/>
        </dgm:presLayoutVars>
      </dgm:prSet>
      <dgm:spPr/>
    </dgm:pt>
    <dgm:pt modelId="{7AF014BA-2A8B-4E75-A14C-E672E91AF7CC}" type="pres">
      <dgm:prSet presAssocID="{46F7B43F-DD9F-4845-BBD2-06DE77A365CE}" presName="hierRoot1" presStyleCnt="0"/>
      <dgm:spPr/>
    </dgm:pt>
    <dgm:pt modelId="{A38B7F83-0B74-4DCB-B8C3-9A4ECCBAAC68}" type="pres">
      <dgm:prSet presAssocID="{46F7B43F-DD9F-4845-BBD2-06DE77A365CE}" presName="composite" presStyleCnt="0"/>
      <dgm:spPr/>
    </dgm:pt>
    <dgm:pt modelId="{26800AF5-C0CA-486C-8C75-3005B993438E}" type="pres">
      <dgm:prSet presAssocID="{46F7B43F-DD9F-4845-BBD2-06DE77A365CE}" presName="background" presStyleLbl="node0" presStyleIdx="0" presStyleCnt="2"/>
      <dgm:spPr/>
    </dgm:pt>
    <dgm:pt modelId="{8EF4ECED-A4CF-4588-B32D-2801F99D3AE5}" type="pres">
      <dgm:prSet presAssocID="{46F7B43F-DD9F-4845-BBD2-06DE77A365CE}" presName="text" presStyleLbl="fgAcc0" presStyleIdx="0" presStyleCnt="2">
        <dgm:presLayoutVars>
          <dgm:chPref val="3"/>
        </dgm:presLayoutVars>
      </dgm:prSet>
      <dgm:spPr/>
    </dgm:pt>
    <dgm:pt modelId="{2E1D024B-D203-48F1-B1D6-302772AE14A6}" type="pres">
      <dgm:prSet presAssocID="{46F7B43F-DD9F-4845-BBD2-06DE77A365CE}" presName="hierChild2" presStyleCnt="0"/>
      <dgm:spPr/>
    </dgm:pt>
    <dgm:pt modelId="{05207F57-A9C2-4EE1-BA0E-943FA5B5FF4D}" type="pres">
      <dgm:prSet presAssocID="{E750722F-8489-4768-9A14-2AF4ED0717A3}" presName="hierRoot1" presStyleCnt="0"/>
      <dgm:spPr/>
    </dgm:pt>
    <dgm:pt modelId="{1A6A8844-3BBA-466C-A19B-EBEF439BE643}" type="pres">
      <dgm:prSet presAssocID="{E750722F-8489-4768-9A14-2AF4ED0717A3}" presName="composite" presStyleCnt="0"/>
      <dgm:spPr/>
    </dgm:pt>
    <dgm:pt modelId="{8BE35B93-FEC3-440A-BD01-24C83DB08C37}" type="pres">
      <dgm:prSet presAssocID="{E750722F-8489-4768-9A14-2AF4ED0717A3}" presName="background" presStyleLbl="node0" presStyleIdx="1" presStyleCnt="2"/>
      <dgm:spPr/>
    </dgm:pt>
    <dgm:pt modelId="{6D8ADB65-810D-4EE1-9DF2-22088C1B07FE}" type="pres">
      <dgm:prSet presAssocID="{E750722F-8489-4768-9A14-2AF4ED0717A3}" presName="text" presStyleLbl="fgAcc0" presStyleIdx="1" presStyleCnt="2">
        <dgm:presLayoutVars>
          <dgm:chPref val="3"/>
        </dgm:presLayoutVars>
      </dgm:prSet>
      <dgm:spPr/>
    </dgm:pt>
    <dgm:pt modelId="{DD6376B1-4502-4419-B58F-DEB72072BA53}" type="pres">
      <dgm:prSet presAssocID="{E750722F-8489-4768-9A14-2AF4ED0717A3}" presName="hierChild2" presStyleCnt="0"/>
      <dgm:spPr/>
    </dgm:pt>
  </dgm:ptLst>
  <dgm:cxnLst>
    <dgm:cxn modelId="{EA961403-3E6D-4463-B301-FCC0136A83DB}" type="presOf" srcId="{E750722F-8489-4768-9A14-2AF4ED0717A3}" destId="{6D8ADB65-810D-4EE1-9DF2-22088C1B07FE}" srcOrd="0" destOrd="0" presId="urn:microsoft.com/office/officeart/2005/8/layout/hierarchy1"/>
    <dgm:cxn modelId="{F9FDB463-E5C5-45A2-83C1-8CD66FABADB3}" srcId="{EBD6567D-5713-438E-A3C6-F607D5C89F8C}" destId="{46F7B43F-DD9F-4845-BBD2-06DE77A365CE}" srcOrd="0" destOrd="0" parTransId="{1A01A003-62BE-4A16-BD0A-7E1513037884}" sibTransId="{14884AC2-DD52-48F6-BA1C-C88DC1FD0536}"/>
    <dgm:cxn modelId="{100A3C50-A443-4205-9678-CE9A114503E0}" type="presOf" srcId="{EBD6567D-5713-438E-A3C6-F607D5C89F8C}" destId="{4277273A-B39E-4620-8C9B-FE2ED350D817}" srcOrd="0" destOrd="0" presId="urn:microsoft.com/office/officeart/2005/8/layout/hierarchy1"/>
    <dgm:cxn modelId="{638DD87F-C867-4033-B579-FDF5A5139F79}" srcId="{EBD6567D-5713-438E-A3C6-F607D5C89F8C}" destId="{E750722F-8489-4768-9A14-2AF4ED0717A3}" srcOrd="1" destOrd="0" parTransId="{3FE277C1-1A23-4767-8047-5FB475C41EBA}" sibTransId="{212FD878-EE99-4CE0-988C-B385769BFE27}"/>
    <dgm:cxn modelId="{55B158C7-B655-4CAA-918F-1B9B48696B39}" type="presOf" srcId="{46F7B43F-DD9F-4845-BBD2-06DE77A365CE}" destId="{8EF4ECED-A4CF-4588-B32D-2801F99D3AE5}" srcOrd="0" destOrd="0" presId="urn:microsoft.com/office/officeart/2005/8/layout/hierarchy1"/>
    <dgm:cxn modelId="{16293BEC-B857-49D6-9842-A7E1CA5FEE60}" type="presParOf" srcId="{4277273A-B39E-4620-8C9B-FE2ED350D817}" destId="{7AF014BA-2A8B-4E75-A14C-E672E91AF7CC}" srcOrd="0" destOrd="0" presId="urn:microsoft.com/office/officeart/2005/8/layout/hierarchy1"/>
    <dgm:cxn modelId="{2EDF6F3D-A978-4DAD-8874-1262970ACE24}" type="presParOf" srcId="{7AF014BA-2A8B-4E75-A14C-E672E91AF7CC}" destId="{A38B7F83-0B74-4DCB-B8C3-9A4ECCBAAC68}" srcOrd="0" destOrd="0" presId="urn:microsoft.com/office/officeart/2005/8/layout/hierarchy1"/>
    <dgm:cxn modelId="{AC472D8D-92E8-41B2-BAB3-63F37EAD6D76}" type="presParOf" srcId="{A38B7F83-0B74-4DCB-B8C3-9A4ECCBAAC68}" destId="{26800AF5-C0CA-486C-8C75-3005B993438E}" srcOrd="0" destOrd="0" presId="urn:microsoft.com/office/officeart/2005/8/layout/hierarchy1"/>
    <dgm:cxn modelId="{0B98B968-005F-47BF-A29F-56F17DDC30AA}" type="presParOf" srcId="{A38B7F83-0B74-4DCB-B8C3-9A4ECCBAAC68}" destId="{8EF4ECED-A4CF-4588-B32D-2801F99D3AE5}" srcOrd="1" destOrd="0" presId="urn:microsoft.com/office/officeart/2005/8/layout/hierarchy1"/>
    <dgm:cxn modelId="{518A18A7-8356-45EE-B1AF-FB099AAA9073}" type="presParOf" srcId="{7AF014BA-2A8B-4E75-A14C-E672E91AF7CC}" destId="{2E1D024B-D203-48F1-B1D6-302772AE14A6}" srcOrd="1" destOrd="0" presId="urn:microsoft.com/office/officeart/2005/8/layout/hierarchy1"/>
    <dgm:cxn modelId="{ADA6DDAA-5A35-4E1A-A54E-05A9EB71EB4D}" type="presParOf" srcId="{4277273A-B39E-4620-8C9B-FE2ED350D817}" destId="{05207F57-A9C2-4EE1-BA0E-943FA5B5FF4D}" srcOrd="1" destOrd="0" presId="urn:microsoft.com/office/officeart/2005/8/layout/hierarchy1"/>
    <dgm:cxn modelId="{8418F363-2619-47AA-A91E-2245B04FEE25}" type="presParOf" srcId="{05207F57-A9C2-4EE1-BA0E-943FA5B5FF4D}" destId="{1A6A8844-3BBA-466C-A19B-EBEF439BE643}" srcOrd="0" destOrd="0" presId="urn:microsoft.com/office/officeart/2005/8/layout/hierarchy1"/>
    <dgm:cxn modelId="{B2AA011B-FC97-44CF-9710-AC06FA2AC1B6}" type="presParOf" srcId="{1A6A8844-3BBA-466C-A19B-EBEF439BE643}" destId="{8BE35B93-FEC3-440A-BD01-24C83DB08C37}" srcOrd="0" destOrd="0" presId="urn:microsoft.com/office/officeart/2005/8/layout/hierarchy1"/>
    <dgm:cxn modelId="{01081FB4-A46A-463B-B922-AB932EC24BD6}" type="presParOf" srcId="{1A6A8844-3BBA-466C-A19B-EBEF439BE643}" destId="{6D8ADB65-810D-4EE1-9DF2-22088C1B07FE}" srcOrd="1" destOrd="0" presId="urn:microsoft.com/office/officeart/2005/8/layout/hierarchy1"/>
    <dgm:cxn modelId="{54CABA83-D1DD-4C10-ADB8-E74CCF14B957}" type="presParOf" srcId="{05207F57-A9C2-4EE1-BA0E-943FA5B5FF4D}" destId="{DD6376B1-4502-4419-B58F-DEB72072BA5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800AF5-C0CA-486C-8C75-3005B993438E}">
      <dsp:nvSpPr>
        <dsp:cNvPr id="0" name=""/>
        <dsp:cNvSpPr/>
      </dsp:nvSpPr>
      <dsp:spPr>
        <a:xfrm>
          <a:off x="1322" y="81131"/>
          <a:ext cx="4640570" cy="29467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F4ECED-A4CF-4588-B32D-2801F99D3AE5}">
      <dsp:nvSpPr>
        <dsp:cNvPr id="0" name=""/>
        <dsp:cNvSpPr/>
      </dsp:nvSpPr>
      <dsp:spPr>
        <a:xfrm>
          <a:off x="516940" y="570969"/>
          <a:ext cx="4640570" cy="294676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US" sz="1600" b="1" kern="1200" dirty="0"/>
        </a:p>
        <a:p>
          <a:pPr marL="0" lvl="0" indent="0" algn="ctr" defTabSz="711200">
            <a:lnSpc>
              <a:spcPct val="90000"/>
            </a:lnSpc>
            <a:spcBef>
              <a:spcPct val="0"/>
            </a:spcBef>
            <a:spcAft>
              <a:spcPct val="35000"/>
            </a:spcAft>
            <a:buNone/>
          </a:pPr>
          <a:r>
            <a:rPr lang="en-US" sz="1600" b="1" kern="1200" dirty="0"/>
            <a:t>UTAH COURT OF APPEALS</a:t>
          </a:r>
        </a:p>
        <a:p>
          <a:pPr marL="0" lvl="0" indent="0" algn="ctr" defTabSz="711200">
            <a:lnSpc>
              <a:spcPct val="90000"/>
            </a:lnSpc>
            <a:spcBef>
              <a:spcPct val="0"/>
            </a:spcBef>
            <a:spcAft>
              <a:spcPct val="35000"/>
            </a:spcAft>
            <a:buNone/>
          </a:pPr>
          <a:endParaRPr lang="en-US" sz="1000" kern="1200" dirty="0"/>
        </a:p>
        <a:p>
          <a:pPr marL="0" lvl="0" indent="0" algn="ctr" defTabSz="711200">
            <a:lnSpc>
              <a:spcPct val="90000"/>
            </a:lnSpc>
            <a:spcBef>
              <a:spcPct val="0"/>
            </a:spcBef>
            <a:spcAft>
              <a:spcPct val="35000"/>
            </a:spcAft>
            <a:buNone/>
          </a:pPr>
          <a:r>
            <a:rPr lang="en-US" sz="1000" kern="1200" dirty="0"/>
            <a:t>The Utah Court of Appeals’ original appellate jurisdiction is statutorily limited to certain types of proceedings, such as juvenile court proceedings; criminal proceedings not involving a first degree or capital felony; domestic relations proceedings; formal adjudicative proceedings; and certain informal adjudicative proceedings reviewed by a district court. </a:t>
          </a:r>
          <a:br>
            <a:rPr lang="en-US" sz="1000" kern="1200" dirty="0"/>
          </a:br>
          <a:br>
            <a:rPr lang="en-US" sz="1000" kern="1200" dirty="0"/>
          </a:br>
          <a:r>
            <a:rPr lang="en-US" sz="1000" kern="1200" dirty="0"/>
            <a:t>The Court of Appeals does not have original appellate jurisdiction in many other types of actions, including common civil actions (e.g., negligence, breach of contract, malpractice).</a:t>
          </a:r>
          <a:br>
            <a:rPr lang="en-US" sz="1000" kern="1200" dirty="0"/>
          </a:br>
          <a:br>
            <a:rPr lang="en-US" sz="1000" kern="1200" dirty="0"/>
          </a:br>
          <a:r>
            <a:rPr lang="en-US" sz="1000" kern="1200" dirty="0"/>
            <a:t>Any matter not within the Court of Appeals’ original appellate jurisdiction falls within the Utah Supreme Court’s original appellate jurisdiction, which suggests the Utah Supreme Court functions much like an intermediate appellate court in many cases. </a:t>
          </a:r>
          <a:br>
            <a:rPr lang="en-US" sz="1000" kern="1200" dirty="0"/>
          </a:br>
          <a:br>
            <a:rPr lang="en-US" sz="1000" kern="1200" dirty="0"/>
          </a:br>
          <a:endParaRPr lang="en-US" sz="1000" kern="1200" dirty="0"/>
        </a:p>
      </dsp:txBody>
      <dsp:txXfrm>
        <a:off x="603248" y="657277"/>
        <a:ext cx="4467954" cy="2774145"/>
      </dsp:txXfrm>
    </dsp:sp>
    <dsp:sp modelId="{8BE35B93-FEC3-440A-BD01-24C83DB08C37}">
      <dsp:nvSpPr>
        <dsp:cNvPr id="0" name=""/>
        <dsp:cNvSpPr/>
      </dsp:nvSpPr>
      <dsp:spPr>
        <a:xfrm>
          <a:off x="5673129" y="81131"/>
          <a:ext cx="4640570" cy="29467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8ADB65-810D-4EE1-9DF2-22088C1B07FE}">
      <dsp:nvSpPr>
        <dsp:cNvPr id="0" name=""/>
        <dsp:cNvSpPr/>
      </dsp:nvSpPr>
      <dsp:spPr>
        <a:xfrm>
          <a:off x="6188748" y="570969"/>
          <a:ext cx="4640570" cy="294676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UTAH SUPREME COURT</a:t>
          </a:r>
          <a:br>
            <a:rPr lang="en-US" sz="1000" kern="1200" dirty="0"/>
          </a:br>
          <a:endParaRPr lang="en-US" sz="1400" kern="1200" dirty="0"/>
        </a:p>
        <a:p>
          <a:pPr marL="0" lvl="0" indent="0" algn="ctr" defTabSz="711200">
            <a:lnSpc>
              <a:spcPct val="90000"/>
            </a:lnSpc>
            <a:spcBef>
              <a:spcPct val="0"/>
            </a:spcBef>
            <a:spcAft>
              <a:spcPct val="35000"/>
            </a:spcAft>
            <a:buNone/>
          </a:pPr>
          <a:r>
            <a:rPr lang="en-US" sz="1000" kern="1200" dirty="0"/>
            <a:t>Yet the Utah Supreme Court rarely provides first-level appellate review due to an unusual </a:t>
          </a:r>
          <a:r>
            <a:rPr lang="en-US" sz="1000" kern="1200" dirty="0" err="1"/>
            <a:t>pourover</a:t>
          </a:r>
          <a:r>
            <a:rPr lang="en-US" sz="1000" kern="1200" dirty="0"/>
            <a:t> procedure the Utah Legislature created. Under this procedure, the Court of Appeals also has appellate jurisdiction over proceedings transferred from (poured over by) the Utah Supreme Court.</a:t>
          </a:r>
          <a:br>
            <a:rPr lang="en-US" sz="1000" kern="1200" dirty="0"/>
          </a:br>
          <a:br>
            <a:rPr lang="en-US" sz="1000" kern="1200" dirty="0"/>
          </a:br>
          <a:r>
            <a:rPr lang="en-US" sz="1000" kern="1200" dirty="0"/>
            <a:t>There are only a few types of cases the Utah Supreme Court cannot transfer. The Utah Supreme Court may not, for example, transfer to the Court of Appeals matters involving capital felony convictions, election or voting contests, retention or removal of public officers, discipline of lawyers, or final orders of the Judicial Conduct Commission. </a:t>
          </a:r>
          <a:br>
            <a:rPr lang="en-US" sz="1000" kern="1200" dirty="0"/>
          </a:br>
          <a:br>
            <a:rPr lang="en-US" sz="1000" kern="1200" dirty="0"/>
          </a:br>
          <a:r>
            <a:rPr lang="en-US" sz="1000" kern="1200" dirty="0"/>
            <a:t>Otherwise, however, the Utah Supreme Court can and routinely does transfer nearly every case involving first level appellate review to the                  Utah Court of Appeals. </a:t>
          </a:r>
        </a:p>
      </dsp:txBody>
      <dsp:txXfrm>
        <a:off x="6275056" y="657277"/>
        <a:ext cx="4467954" cy="27741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F3CAE8-130B-49E7-BF54-762EED7681B8}"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D481F8-90A5-44DF-8B62-EA4BA58C9665}" type="slidenum">
              <a:rPr lang="en-US" smtClean="0"/>
              <a:t>‹#›</a:t>
            </a:fld>
            <a:endParaRPr lang="en-US"/>
          </a:p>
        </p:txBody>
      </p:sp>
    </p:spTree>
    <p:extLst>
      <p:ext uri="{BB962C8B-B14F-4D97-AF65-F5344CB8AC3E}">
        <p14:creationId xmlns:p14="http://schemas.microsoft.com/office/powerpoint/2010/main" val="1839095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0DD824-FA04-4B14-886B-BE0500A64636}" type="slidenum">
              <a:rPr lang="en-US" smtClean="0"/>
              <a:t>65</a:t>
            </a:fld>
            <a:endParaRPr lang="en-US"/>
          </a:p>
        </p:txBody>
      </p:sp>
    </p:spTree>
    <p:extLst>
      <p:ext uri="{BB962C8B-B14F-4D97-AF65-F5344CB8AC3E}">
        <p14:creationId xmlns:p14="http://schemas.microsoft.com/office/powerpoint/2010/main" val="1318583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5A5808-3B61-48CC-92EF-85AC2E0DFA56}" type="datetime2">
              <a:rPr lang="en-US" smtClean="0"/>
              <a:t>Monday, November 13,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64381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3AF3C6-0FD4-4939-991C-00DDE5C56815}" type="datetime2">
              <a:rPr lang="en-US" smtClean="0"/>
              <a:t>Monday, November 13,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12991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807482-8128-47C6-A8DD-6452B0291CFF}" type="datetime2">
              <a:rPr lang="en-US" smtClean="0"/>
              <a:t>Monday, November 13,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912634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903F25-275E-41DE-BE3B-EBF0DB49F9B1}" type="datetime2">
              <a:rPr lang="en-US" smtClean="0"/>
              <a:t>Monday, November 13,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24287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475572-4A44-4171-84AA-64D42C8050A6}" type="datetime2">
              <a:rPr lang="en-US" smtClean="0"/>
              <a:t>Monday, November 13, 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7853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C1612E-528E-4FD5-9E9E-E15F1108F171}" type="datetime2">
              <a:rPr lang="en-US" smtClean="0"/>
              <a:t>Monday, November 13, 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68372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4F6D862-A06D-436F-A92E-EBAAD50B6E50}" type="datetime2">
              <a:rPr lang="en-US" smtClean="0"/>
              <a:t>Monday, November 13, 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747263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3E0B7D-2260-4809-8F0A-9E5F3E24F169}" type="datetime2">
              <a:rPr lang="en-US" smtClean="0"/>
              <a:t>Monday, November 13,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149432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8E4735-C637-46A3-94EB-AB3AC4188D2F}" type="datetime2">
              <a:rPr lang="en-US" smtClean="0"/>
              <a:t>Monday, November 13, 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35785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6128123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16678221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C01389E6-C847-4AD0-B56D-D205B2EAB1EE}" type="slidenum">
              <a:rPr lang="en-US" smtClean="0"/>
              <a:pPr/>
              <a:t>‹#›</a:t>
            </a:fld>
            <a:endParaRPr lang="en-US" sz="800"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6327968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2089309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4" name="Footer Placeholder 3"/>
          <p:cNvSpPr>
            <a:spLocks noGrp="1"/>
          </p:cNvSpPr>
          <p:nvPr>
            <p:ph type="ftr" sz="quarter" idx="11"/>
          </p:nvPr>
        </p:nvSpPr>
        <p:spPr/>
        <p:txBody>
          <a:bodyPr/>
          <a:lstStyle/>
          <a:p>
            <a:pPr algn="l"/>
            <a:endParaRPr lang="en-US"/>
          </a:p>
        </p:txBody>
      </p:sp>
      <p:sp>
        <p:nvSpPr>
          <p:cNvPr id="5" name="Slide Number Placeholder 4"/>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406655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E0C963C-C1DB-4AFD-9DDC-0691666BF49B}" type="datetime2">
              <a:rPr lang="en-US" smtClean="0"/>
              <a:pPr/>
              <a:t>Monday, November 13, 2023</a:t>
            </a:fld>
            <a:endParaRPr lang="en-US" cap="all" dirty="0"/>
          </a:p>
        </p:txBody>
      </p:sp>
      <p:sp>
        <p:nvSpPr>
          <p:cNvPr id="4" name="Footer Placeholder 3"/>
          <p:cNvSpPr>
            <a:spLocks noGrp="1"/>
          </p:cNvSpPr>
          <p:nvPr>
            <p:ph type="ftr" sz="quarter" idx="11"/>
          </p:nvPr>
        </p:nvSpPr>
        <p:spPr/>
        <p:txBody>
          <a:bodyPr/>
          <a:lstStyle/>
          <a:p>
            <a:pPr algn="l"/>
            <a:endParaRPr lang="en-US"/>
          </a:p>
        </p:txBody>
      </p:sp>
      <p:sp>
        <p:nvSpPr>
          <p:cNvPr id="5" name="Slide Number Placeholder 4"/>
          <p:cNvSpPr>
            <a:spLocks noGrp="1"/>
          </p:cNvSpPr>
          <p:nvPr>
            <p:ph type="sldNum" sz="quarter" idx="12"/>
          </p:nvPr>
        </p:nvSpPr>
        <p:spPr/>
        <p:txBody>
          <a:body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378064593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5E98AF-4574-4509-BF7A-519ACD5BF826}" type="datetime2">
              <a:rPr lang="en-US" smtClean="0"/>
              <a:t>Monday, November 13, 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243108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93DD97D4-9636-490F-85D0-E926C2B6F3B1}" type="datetime2">
              <a:rPr lang="en-US" smtClean="0"/>
              <a:t>Monday, November 13, 2023</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C01389E6-C847-4AD0-B56D-D205B2EAB1EE}" type="slidenum">
              <a:rPr lang="en-US" smtClean="0"/>
              <a:t>‹#›</a:t>
            </a:fld>
            <a:endParaRPr lang="en-US"/>
          </a:p>
        </p:txBody>
      </p:sp>
    </p:spTree>
    <p:extLst>
      <p:ext uri="{BB962C8B-B14F-4D97-AF65-F5344CB8AC3E}">
        <p14:creationId xmlns:p14="http://schemas.microsoft.com/office/powerpoint/2010/main" val="479910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E0C963C-C1DB-4AFD-9DDC-0691666BF49B}" type="datetime2">
              <a:rPr lang="en-US" smtClean="0"/>
              <a:pPr/>
              <a:t>Monday, November 13, 2023</a:t>
            </a:fld>
            <a:endParaRPr lang="en-US" cap="all"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lgn="l"/>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428475216"/>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3290"/>
            <a:ext cx="12192000" cy="6858001"/>
          </a:xfrm>
          <a:prstGeom prst="rect">
            <a:avLst/>
          </a:prstGeom>
        </p:spPr>
      </p:pic>
      <p:pic>
        <p:nvPicPr>
          <p:cNvPr id="24" name="Picture 23">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26" name="Rectangle 25">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737227"/>
            <a:ext cx="9619488" cy="860890"/>
          </a:xfrm>
        </p:spPr>
        <p:txBody>
          <a:bodyPr>
            <a:noAutofit/>
          </a:bodyPr>
          <a:lstStyle/>
          <a:p>
            <a:r>
              <a:rPr lang="en-US" sz="3400" cap="all" dirty="0"/>
              <a:t>The Step-By-Step Process by which cases move through Utah’s appellate courts</a:t>
            </a:r>
            <a:br>
              <a:rPr lang="en-US" sz="3400" cap="all" dirty="0"/>
            </a:br>
            <a:endParaRPr lang="en-US" sz="3400" cap="all" dirty="0"/>
          </a:p>
        </p:txBody>
      </p:sp>
      <p:sp>
        <p:nvSpPr>
          <p:cNvPr id="3" name="Subtitle 2">
            <a:extLst>
              <a:ext uri="{FF2B5EF4-FFF2-40B4-BE49-F238E27FC236}">
                <a16:creationId xmlns:a16="http://schemas.microsoft.com/office/drawing/2014/main" id="{0D120CB6-E8A6-49E4-4FFC-FB2090685E4A}"/>
              </a:ext>
            </a:extLst>
          </p:cNvPr>
          <p:cNvSpPr>
            <a:spLocks noGrp="1"/>
          </p:cNvSpPr>
          <p:nvPr>
            <p:ph type="subTitle" idx="1"/>
          </p:nvPr>
        </p:nvSpPr>
        <p:spPr>
          <a:xfrm>
            <a:off x="670984" y="6225880"/>
            <a:ext cx="9622662" cy="356616"/>
          </a:xfrm>
        </p:spPr>
        <p:txBody>
          <a:bodyPr anchor="ctr">
            <a:noAutofit/>
          </a:bodyPr>
          <a:lstStyle/>
          <a:p>
            <a:pPr algn="l"/>
            <a:r>
              <a:rPr lang="en-US" sz="2200" dirty="0">
                <a:solidFill>
                  <a:schemeClr val="bg1"/>
                </a:solidFill>
              </a:rPr>
              <a:t>Carol Funk, Ray Quinney &amp; </a:t>
            </a:r>
            <a:r>
              <a:rPr lang="en-US" sz="2200" dirty="0" err="1">
                <a:solidFill>
                  <a:schemeClr val="bg1"/>
                </a:solidFill>
              </a:rPr>
              <a:t>Nebeker</a:t>
            </a:r>
            <a:endParaRPr lang="en-US" sz="2200" dirty="0">
              <a:solidFill>
                <a:schemeClr val="bg1"/>
              </a:solidFill>
            </a:endParaRPr>
          </a:p>
        </p:txBody>
      </p:sp>
      <p:pic>
        <p:nvPicPr>
          <p:cNvPr id="28" name="Picture 27">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30" name="Rectangle 29">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1">
            <a:extLst>
              <a:ext uri="{FF2B5EF4-FFF2-40B4-BE49-F238E27FC236}">
                <a16:creationId xmlns:a16="http://schemas.microsoft.com/office/drawing/2014/main" id="{8CE0A847-9C29-C7BC-95DB-240C97403AD0}"/>
              </a:ext>
            </a:extLst>
          </p:cNvPr>
          <p:cNvSpPr txBox="1">
            <a:spLocks/>
          </p:cNvSpPr>
          <p:nvPr/>
        </p:nvSpPr>
        <p:spPr>
          <a:xfrm>
            <a:off x="7907368" y="209299"/>
            <a:ext cx="3739278" cy="266113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r>
              <a:rPr lang="en-US" dirty="0">
                <a:solidFill>
                  <a:schemeClr val="bg1"/>
                </a:solidFill>
              </a:rPr>
              <a:t>Appellate Practice </a:t>
            </a:r>
            <a:br>
              <a:rPr lang="en-US" dirty="0">
                <a:solidFill>
                  <a:schemeClr val="bg1"/>
                </a:solidFill>
              </a:rPr>
            </a:br>
            <a:r>
              <a:rPr lang="en-US" dirty="0">
                <a:solidFill>
                  <a:schemeClr val="bg1"/>
                </a:solidFill>
              </a:rPr>
              <a:t>101</a:t>
            </a:r>
          </a:p>
        </p:txBody>
      </p:sp>
    </p:spTree>
    <p:extLst>
      <p:ext uri="{BB962C8B-B14F-4D97-AF65-F5344CB8AC3E}">
        <p14:creationId xmlns:p14="http://schemas.microsoft.com/office/powerpoint/2010/main" val="3205629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1DB71C54-63C1-4B83-8324-BBCEC579C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D15D940-E187-4030-B313-FDC84AE67B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3046" y="0"/>
            <a:ext cx="406895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1">
            <a:extLst>
              <a:ext uri="{FF2B5EF4-FFF2-40B4-BE49-F238E27FC236}">
                <a16:creationId xmlns:a16="http://schemas.microsoft.com/office/drawing/2014/main" id="{66554C7A-CCF3-92A8-8071-66E7994CDC4E}"/>
              </a:ext>
            </a:extLst>
          </p:cNvPr>
          <p:cNvSpPr txBox="1">
            <a:spLocks/>
          </p:cNvSpPr>
          <p:nvPr/>
        </p:nvSpPr>
        <p:spPr>
          <a:xfrm>
            <a:off x="9494981" y="649620"/>
            <a:ext cx="2309091" cy="4284129"/>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algn="l">
              <a:spcAft>
                <a:spcPts val="3600"/>
              </a:spcAft>
            </a:pPr>
            <a:r>
              <a:rPr lang="en-US" sz="3600" dirty="0">
                <a:solidFill>
                  <a:srgbClr val="FFFFFF"/>
                </a:solidFill>
              </a:rPr>
              <a:t>Appellate Practice 101</a:t>
            </a:r>
          </a:p>
        </p:txBody>
      </p:sp>
      <p:sp>
        <p:nvSpPr>
          <p:cNvPr id="109" name="Rectangle 108">
            <a:extLst>
              <a:ext uri="{FF2B5EF4-FFF2-40B4-BE49-F238E27FC236}">
                <a16:creationId xmlns:a16="http://schemas.microsoft.com/office/drawing/2014/main" id="{76E38F34-66D8-4203-B16C-14AC20248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89680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46550" y="3161655"/>
            <a:ext cx="7674983" cy="3006089"/>
          </a:xfrm>
        </p:spPr>
        <p:txBody>
          <a:bodyPr anchor="ctr">
            <a:normAutofit fontScale="90000"/>
          </a:bodyPr>
          <a:lstStyle/>
          <a:p>
            <a:pPr>
              <a:spcAft>
                <a:spcPts val="3600"/>
              </a:spcAft>
            </a:pPr>
            <a:r>
              <a:rPr lang="en-US" sz="2600" dirty="0"/>
              <a:t>The Purpose of Appellate Proceedings</a:t>
            </a:r>
            <a:br>
              <a:rPr lang="en-US" sz="2600" dirty="0"/>
            </a:br>
            <a:r>
              <a:rPr lang="en-US" sz="2600" dirty="0"/>
              <a:t> </a:t>
            </a:r>
            <a:br>
              <a:rPr lang="en-US" sz="2600" dirty="0"/>
            </a:br>
            <a:r>
              <a:rPr lang="en-US" sz="2600" dirty="0"/>
              <a:t>Utah’s Slightly Quirky Two-Tier Appellate System</a:t>
            </a:r>
            <a:br>
              <a:rPr lang="en-US" sz="2600" dirty="0"/>
            </a:br>
            <a:r>
              <a:rPr lang="en-US" sz="2600" dirty="0"/>
              <a:t> </a:t>
            </a:r>
            <a:br>
              <a:rPr lang="en-US" sz="2600" dirty="0"/>
            </a:br>
            <a:r>
              <a:rPr lang="en-US" sz="2600" dirty="0"/>
              <a:t>Proceedings in the Utah Court of Appeals </a:t>
            </a:r>
            <a:br>
              <a:rPr lang="en-US" sz="2600" dirty="0"/>
            </a:br>
            <a:r>
              <a:rPr lang="en-US" sz="2600" dirty="0"/>
              <a:t> </a:t>
            </a:r>
            <a:br>
              <a:rPr lang="en-US" sz="2600" dirty="0"/>
            </a:br>
            <a:r>
              <a:rPr lang="en-US" sz="2600" dirty="0"/>
              <a:t>Proceedings in the Utah Supreme Court</a:t>
            </a:r>
            <a:br>
              <a:rPr lang="en-US" sz="2600" dirty="0"/>
            </a:br>
            <a:br>
              <a:rPr lang="en-US" sz="2600" dirty="0"/>
            </a:br>
            <a:br>
              <a:rPr lang="en-US" sz="2600" dirty="0"/>
            </a:br>
            <a:br>
              <a:rPr lang="en-US" sz="2600" dirty="0"/>
            </a:br>
            <a:br>
              <a:rPr lang="en-US" sz="2600" dirty="0"/>
            </a:br>
            <a:br>
              <a:rPr lang="en-US" sz="2600" dirty="0"/>
            </a:br>
            <a:br>
              <a:rPr lang="en-US" sz="2600" dirty="0"/>
            </a:br>
            <a:r>
              <a:rPr lang="en-US" sz="2000" dirty="0"/>
              <a:t>*Rules Applicable Solely to Child Welfare Appeals Are Not Covered</a:t>
            </a:r>
            <a:br>
              <a:rPr lang="en-US" sz="2000" dirty="0"/>
            </a:br>
            <a:r>
              <a:rPr lang="en-US" sz="2000" dirty="0"/>
              <a:t>  </a:t>
            </a:r>
            <a:br>
              <a:rPr lang="en-US" sz="2000" dirty="0"/>
            </a:br>
            <a:br>
              <a:rPr lang="en-US" sz="2000" dirty="0"/>
            </a:br>
            <a:br>
              <a:rPr lang="en-US" sz="2600" dirty="0"/>
            </a:br>
            <a:endParaRPr lang="en-US" sz="2600" dirty="0"/>
          </a:p>
        </p:txBody>
      </p:sp>
    </p:spTree>
    <p:extLst>
      <p:ext uri="{BB962C8B-B14F-4D97-AF65-F5344CB8AC3E}">
        <p14:creationId xmlns:p14="http://schemas.microsoft.com/office/powerpoint/2010/main" val="170967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E019E2EA-0CC7-43D8-9028-C645A8ACC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76D6D4C3-9020-44D6-9F80-2A0170D423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703414-F4E0-F652-6C6D-212B730DE970}"/>
              </a:ext>
            </a:extLst>
          </p:cNvPr>
          <p:cNvSpPr txBox="1">
            <a:spLocks/>
          </p:cNvSpPr>
          <p:nvPr/>
        </p:nvSpPr>
        <p:spPr>
          <a:xfrm>
            <a:off x="680322" y="643467"/>
            <a:ext cx="8144134" cy="2675467"/>
          </a:xfrm>
          <a:prstGeom prst="rect">
            <a:avLst/>
          </a:prstGeom>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3600" spc="700" dirty="0">
                <a:solidFill>
                  <a:schemeClr val="accent1"/>
                </a:solidFill>
              </a:rPr>
              <a:t>What is the purpose    of an appellate proceeding</a:t>
            </a:r>
          </a:p>
        </p:txBody>
      </p:sp>
      <p:pic>
        <p:nvPicPr>
          <p:cNvPr id="60" name="Picture 59">
            <a:extLst>
              <a:ext uri="{FF2B5EF4-FFF2-40B4-BE49-F238E27FC236}">
                <a16:creationId xmlns:a16="http://schemas.microsoft.com/office/drawing/2014/main" id="{FB05D2A4-BC91-41E7-A05B-F12CD9501A5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0585825" y="3671740"/>
            <a:ext cx="1602997" cy="144270"/>
          </a:xfrm>
          <a:prstGeom prst="rect">
            <a:avLst/>
          </a:prstGeom>
        </p:spPr>
      </p:pic>
      <p:sp>
        <p:nvSpPr>
          <p:cNvPr id="62" name="Rectangle 61">
            <a:extLst>
              <a:ext uri="{FF2B5EF4-FFF2-40B4-BE49-F238E27FC236}">
                <a16:creationId xmlns:a16="http://schemas.microsoft.com/office/drawing/2014/main" id="{189BA561-AFE1-4D4F-AA22-96A71A773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2308786"/>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8D279F90-493F-F185-6675-5B80533760FC}"/>
              </a:ext>
            </a:extLst>
          </p:cNvPr>
          <p:cNvSpPr txBox="1">
            <a:spLocks/>
          </p:cNvSpPr>
          <p:nvPr/>
        </p:nvSpPr>
        <p:spPr>
          <a:xfrm>
            <a:off x="409518" y="586855"/>
            <a:ext cx="3258570" cy="3387497"/>
          </a:xfrm>
          <a:prstGeom prst="rect">
            <a:avLst/>
          </a:prstGeom>
        </p:spPr>
        <p:txBody>
          <a:bodyPr vert="horz" lIns="0" tIns="0" rIns="0" bIns="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spcAft>
                <a:spcPts val="600"/>
              </a:spcAft>
            </a:pPr>
            <a:endParaRPr lang="en-US" sz="3200" spc="700" dirty="0">
              <a:solidFill>
                <a:schemeClr val="bg1"/>
              </a:solidFill>
            </a:endParaRPr>
          </a:p>
        </p:txBody>
      </p:sp>
    </p:spTree>
    <p:extLst>
      <p:ext uri="{BB962C8B-B14F-4D97-AF65-F5344CB8AC3E}">
        <p14:creationId xmlns:p14="http://schemas.microsoft.com/office/powerpoint/2010/main" val="70009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221A89-FE35-4C46-8874-69154D2A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3">
            <a:extLst>
              <a:ext uri="{FF2B5EF4-FFF2-40B4-BE49-F238E27FC236}">
                <a16:creationId xmlns:a16="http://schemas.microsoft.com/office/drawing/2014/main" id="{0C3A2239-005C-2D70-64A9-58166B329C58}"/>
              </a:ext>
            </a:extLst>
          </p:cNvPr>
          <p:cNvPicPr>
            <a:picLocks noChangeAspect="1"/>
          </p:cNvPicPr>
          <p:nvPr/>
        </p:nvPicPr>
        <p:blipFill rotWithShape="1">
          <a:blip r:embed="rId2">
            <a:duotone>
              <a:schemeClr val="bg2">
                <a:shade val="45000"/>
                <a:satMod val="135000"/>
              </a:schemeClr>
              <a:prstClr val="white"/>
            </a:duotone>
            <a:alphaModFix amt="41000"/>
          </a:blip>
          <a:srcRect t="12451"/>
          <a:stretch/>
        </p:blipFill>
        <p:spPr>
          <a:xfrm>
            <a:off x="370449" y="417184"/>
            <a:ext cx="11435543" cy="5993448"/>
          </a:xfrm>
          <a:prstGeom prst="rect">
            <a:avLst/>
          </a:prstGeom>
        </p:spPr>
      </p:pic>
      <p:sp>
        <p:nvSpPr>
          <p:cNvPr id="10" name="Rectangle 9">
            <a:extLst>
              <a:ext uri="{FF2B5EF4-FFF2-40B4-BE49-F238E27FC236}">
                <a16:creationId xmlns:a16="http://schemas.microsoft.com/office/drawing/2014/main" id="{259ACC7A-6809-44E9-A594-85696A6C2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80322" y="4551882"/>
            <a:ext cx="8133478" cy="940240"/>
          </a:xfrm>
        </p:spPr>
        <p:txBody>
          <a:bodyPr>
            <a:normAutofit fontScale="90000"/>
          </a:bodyPr>
          <a:lstStyle/>
          <a:p>
            <a:r>
              <a:rPr lang="en-US" sz="1900" dirty="0"/>
              <a:t>Most of the time, a proceeding in an appellate court asserts error was committed by a court or agency, the error was consequential, and a ruling or judgment entered by the court or agency should therefore be reversed or vacated. </a:t>
            </a:r>
          </a:p>
        </p:txBody>
      </p:sp>
      <p:sp>
        <p:nvSpPr>
          <p:cNvPr id="12" name="Rectangle 11">
            <a:extLst>
              <a:ext uri="{FF2B5EF4-FFF2-40B4-BE49-F238E27FC236}">
                <a16:creationId xmlns:a16="http://schemas.microsoft.com/office/drawing/2014/main" id="{79E62B6A-C5F9-4D52-9F66-877735827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5F95C49-E748-4D32-8417-22E5B6A6F5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AE10EC-5E3B-4FC0-B43F-1E44500096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099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E019E2EA-0CC7-43D8-9028-C645A8ACC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76D6D4C3-9020-44D6-9F80-2A0170D423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703414-F4E0-F652-6C6D-212B730DE970}"/>
              </a:ext>
            </a:extLst>
          </p:cNvPr>
          <p:cNvSpPr txBox="1">
            <a:spLocks/>
          </p:cNvSpPr>
          <p:nvPr/>
        </p:nvSpPr>
        <p:spPr>
          <a:xfrm>
            <a:off x="680322" y="643467"/>
            <a:ext cx="8144134" cy="2785533"/>
          </a:xfrm>
          <a:prstGeom prst="rect">
            <a:avLst/>
          </a:prstGeom>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3600" spc="700" dirty="0">
                <a:solidFill>
                  <a:schemeClr val="accent1"/>
                </a:solidFill>
              </a:rPr>
              <a:t> </a:t>
            </a:r>
          </a:p>
          <a:p>
            <a:pPr lvl="0" algn="l">
              <a:lnSpc>
                <a:spcPct val="90000"/>
              </a:lnSpc>
              <a:spcAft>
                <a:spcPts val="600"/>
              </a:spcAft>
            </a:pPr>
            <a:r>
              <a:rPr lang="en-US" sz="3600" spc="700" dirty="0">
                <a:solidFill>
                  <a:schemeClr val="accent1"/>
                </a:solidFill>
              </a:rPr>
              <a:t>Utah’s slightly quirky two-Tier appellate system</a:t>
            </a:r>
          </a:p>
        </p:txBody>
      </p:sp>
      <p:pic>
        <p:nvPicPr>
          <p:cNvPr id="60" name="Picture 59">
            <a:extLst>
              <a:ext uri="{FF2B5EF4-FFF2-40B4-BE49-F238E27FC236}">
                <a16:creationId xmlns:a16="http://schemas.microsoft.com/office/drawing/2014/main" id="{FB05D2A4-BC91-41E7-A05B-F12CD9501A5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0585825" y="3671740"/>
            <a:ext cx="1602997" cy="144270"/>
          </a:xfrm>
          <a:prstGeom prst="rect">
            <a:avLst/>
          </a:prstGeom>
        </p:spPr>
      </p:pic>
      <p:sp>
        <p:nvSpPr>
          <p:cNvPr id="62" name="Rectangle 61">
            <a:extLst>
              <a:ext uri="{FF2B5EF4-FFF2-40B4-BE49-F238E27FC236}">
                <a16:creationId xmlns:a16="http://schemas.microsoft.com/office/drawing/2014/main" id="{189BA561-AFE1-4D4F-AA22-96A71A773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2308786"/>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8D279F90-493F-F185-6675-5B80533760FC}"/>
              </a:ext>
            </a:extLst>
          </p:cNvPr>
          <p:cNvSpPr txBox="1">
            <a:spLocks/>
          </p:cNvSpPr>
          <p:nvPr/>
        </p:nvSpPr>
        <p:spPr>
          <a:xfrm>
            <a:off x="409518" y="586855"/>
            <a:ext cx="3258570" cy="3387497"/>
          </a:xfrm>
          <a:prstGeom prst="rect">
            <a:avLst/>
          </a:prstGeom>
        </p:spPr>
        <p:txBody>
          <a:bodyPr vert="horz" lIns="0" tIns="0" rIns="0" bIns="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spcAft>
                <a:spcPts val="600"/>
              </a:spcAft>
            </a:pPr>
            <a:endParaRPr lang="en-US" sz="3200" spc="700" dirty="0">
              <a:solidFill>
                <a:schemeClr val="bg1"/>
              </a:solidFill>
            </a:endParaRPr>
          </a:p>
        </p:txBody>
      </p:sp>
    </p:spTree>
    <p:extLst>
      <p:ext uri="{BB962C8B-B14F-4D97-AF65-F5344CB8AC3E}">
        <p14:creationId xmlns:p14="http://schemas.microsoft.com/office/powerpoint/2010/main" val="212572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0" name="Picture 109">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2" name="Picture 111">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4" name="Picture 113">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16" name="Rectangle 115">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8" name="Rectangle 117">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A79E12FC-599D-3410-FC72-4F38E2A38139}"/>
              </a:ext>
            </a:extLst>
          </p:cNvPr>
          <p:cNvSpPr>
            <a:spLocks noGrp="1"/>
          </p:cNvSpPr>
          <p:nvPr>
            <p:ph type="ctrTitle"/>
          </p:nvPr>
        </p:nvSpPr>
        <p:spPr>
          <a:xfrm>
            <a:off x="680321" y="753228"/>
            <a:ext cx="9613861" cy="1080938"/>
          </a:xfrm>
        </p:spPr>
        <p:txBody>
          <a:bodyPr vert="horz" lIns="91440" tIns="45720" rIns="91440" bIns="45720" rtlCol="0" anchor="ctr">
            <a:normAutofit/>
          </a:bodyPr>
          <a:lstStyle/>
          <a:p>
            <a:pPr algn="ctr"/>
            <a:r>
              <a:rPr lang="en-US" sz="3600" dirty="0"/>
              <a:t>A Transfer-Based System</a:t>
            </a:r>
          </a:p>
        </p:txBody>
      </p:sp>
      <p:graphicFrame>
        <p:nvGraphicFramePr>
          <p:cNvPr id="106" name="Title 1">
            <a:extLst>
              <a:ext uri="{FF2B5EF4-FFF2-40B4-BE49-F238E27FC236}">
                <a16:creationId xmlns:a16="http://schemas.microsoft.com/office/drawing/2014/main" id="{F672A341-1B4C-6866-62E8-06BC4A476F12}"/>
              </a:ext>
            </a:extLst>
          </p:cNvPr>
          <p:cNvGraphicFramePr/>
          <p:nvPr>
            <p:extLst>
              <p:ext uri="{D42A27DB-BD31-4B8C-83A1-F6EECF244321}">
                <p14:modId xmlns:p14="http://schemas.microsoft.com/office/powerpoint/2010/main" val="1697008560"/>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76101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E019E2EA-0CC7-43D8-9028-C645A8ACC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76D6D4C3-9020-44D6-9F80-2A0170D423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703414-F4E0-F652-6C6D-212B730DE970}"/>
              </a:ext>
            </a:extLst>
          </p:cNvPr>
          <p:cNvSpPr txBox="1">
            <a:spLocks/>
          </p:cNvSpPr>
          <p:nvPr/>
        </p:nvSpPr>
        <p:spPr>
          <a:xfrm>
            <a:off x="680322" y="643467"/>
            <a:ext cx="8144134" cy="2785533"/>
          </a:xfrm>
          <a:prstGeom prst="rect">
            <a:avLst/>
          </a:prstGeom>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3600" spc="700" dirty="0">
                <a:solidFill>
                  <a:schemeClr val="accent1"/>
                </a:solidFill>
              </a:rPr>
              <a:t> </a:t>
            </a:r>
          </a:p>
          <a:p>
            <a:pPr lvl="0" algn="l">
              <a:lnSpc>
                <a:spcPct val="90000"/>
              </a:lnSpc>
              <a:spcAft>
                <a:spcPts val="600"/>
              </a:spcAft>
            </a:pPr>
            <a:r>
              <a:rPr lang="en-US" sz="3600" spc="700" dirty="0">
                <a:solidFill>
                  <a:schemeClr val="accent1"/>
                </a:solidFill>
              </a:rPr>
              <a:t>PROCEEDINGS IN THE  UTAH COURT OF APPEALS</a:t>
            </a:r>
          </a:p>
        </p:txBody>
      </p:sp>
      <p:pic>
        <p:nvPicPr>
          <p:cNvPr id="60" name="Picture 59">
            <a:extLst>
              <a:ext uri="{FF2B5EF4-FFF2-40B4-BE49-F238E27FC236}">
                <a16:creationId xmlns:a16="http://schemas.microsoft.com/office/drawing/2014/main" id="{FB05D2A4-BC91-41E7-A05B-F12CD9501A5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0585825" y="3671740"/>
            <a:ext cx="1602997" cy="144270"/>
          </a:xfrm>
          <a:prstGeom prst="rect">
            <a:avLst/>
          </a:prstGeom>
        </p:spPr>
      </p:pic>
      <p:sp>
        <p:nvSpPr>
          <p:cNvPr id="62" name="Rectangle 61">
            <a:extLst>
              <a:ext uri="{FF2B5EF4-FFF2-40B4-BE49-F238E27FC236}">
                <a16:creationId xmlns:a16="http://schemas.microsoft.com/office/drawing/2014/main" id="{189BA561-AFE1-4D4F-AA22-96A71A773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2308786"/>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8D279F90-493F-F185-6675-5B80533760FC}"/>
              </a:ext>
            </a:extLst>
          </p:cNvPr>
          <p:cNvSpPr txBox="1">
            <a:spLocks/>
          </p:cNvSpPr>
          <p:nvPr/>
        </p:nvSpPr>
        <p:spPr>
          <a:xfrm>
            <a:off x="409518" y="586855"/>
            <a:ext cx="3258570" cy="3387497"/>
          </a:xfrm>
          <a:prstGeom prst="rect">
            <a:avLst/>
          </a:prstGeom>
        </p:spPr>
        <p:txBody>
          <a:bodyPr vert="horz" lIns="0" tIns="0" rIns="0" bIns="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spcAft>
                <a:spcPts val="600"/>
              </a:spcAft>
            </a:pPr>
            <a:endParaRPr lang="en-US" sz="3200" spc="700" dirty="0">
              <a:solidFill>
                <a:schemeClr val="bg1"/>
              </a:solidFill>
            </a:endParaRPr>
          </a:p>
        </p:txBody>
      </p:sp>
    </p:spTree>
    <p:extLst>
      <p:ext uri="{BB962C8B-B14F-4D97-AF65-F5344CB8AC3E}">
        <p14:creationId xmlns:p14="http://schemas.microsoft.com/office/powerpoint/2010/main" val="1372915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a:t>Step one: initiating a proceeding</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211686"/>
            <a:ext cx="8601055" cy="3418626"/>
          </a:xfrm>
          <a:prstGeom prst="rect">
            <a:avLst/>
          </a:prstGeom>
        </p:spPr>
        <p:txBody>
          <a:bodyPr vert="horz" lIns="91440" tIns="45720" rIns="91440" bIns="45720" rtlCol="0" anchor="t">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Appeal from a final judgment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Review of an administrative proceeding</a:t>
            </a:r>
          </a:p>
          <a:p>
            <a:pPr algn="l">
              <a:lnSpc>
                <a:spcPct val="90000"/>
              </a:lnSpc>
              <a:spcAft>
                <a:spcPts val="600"/>
              </a:spcAft>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appeal from an interlocutory order</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Petition for extraordinary RELIEF</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76368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APPEAL FROM A FINAL JUDGMENT</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96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Appeal from a Final Judgment</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268362"/>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Most Common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most common type of proceeding in the Utah Court of Appeals is an appeal from a final judgment issued by a district or juvenile court.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All Claims Have </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Been Resolved</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final judgment</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disposes of all claims against all parties.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Thirty Days to </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File</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Once final judgment has been entered, a party seeking appellate review must file a notice of appeal within 30 days, except in forcible entry or unlawful detainer actions, in which the notice of appeal must be filed within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10</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days.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Permits Review of the Entire Proceeding</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notice of appeal properly taken from a final judgment will confer jurisdiction on the appellate court to review the entirety of the underlying proceeding. </a:t>
            </a:r>
            <a:endParaRPr lang="en-US" sz="13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397578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527497"/>
            <a:ext cx="9619488" cy="721040"/>
          </a:xfrm>
        </p:spPr>
        <p:txBody>
          <a:bodyPr>
            <a:normAutofit fontScale="90000"/>
          </a:bodyPr>
          <a:lstStyle/>
          <a:p>
            <a:r>
              <a:rPr lang="en-US" sz="4400" dirty="0"/>
              <a:t>REVIEW OF AN ADMINISTRATIVE PROCEEDING</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492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REVIEW OF AN ADMINISTRATIVE PROCEEDING</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843548"/>
            <a:ext cx="7129372" cy="3881573"/>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Review of Administrative Orders</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appeal or obtain review of </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an order or decision of an administrative agency, board, commission, committee, or officer when a statute provides for judicial review or appeal thereof.</a:t>
            </a:r>
          </a:p>
          <a:p>
            <a:pPr algn="l" defTabSz="822960">
              <a:spcAft>
                <a:spcPts val="600"/>
              </a:spcAft>
            </a:pP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Thirty Days (or Time Prescribed by Statute) to </a:t>
            </a: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File</a:t>
            </a: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for review must be filed in the appellate court within the time prescribed by statute or, if there is no time prescribed by statute, within 30 days after the date of the decision or order.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Scope of Review Designated in Petition</a:t>
            </a: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petition for review will indicate whether review is sought of the entire ruling or only with respect to a portion thereof.</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Exhaustion of Administrative Remedies</a:t>
            </a: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Before filing a petition for review, a party must first ensure it has exhausted all administrative remedies, if required prior to seeking appellate review.</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2494300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65277"/>
            <a:ext cx="9619488" cy="721040"/>
          </a:xfrm>
        </p:spPr>
        <p:txBody>
          <a:bodyPr>
            <a:normAutofit fontScale="90000"/>
          </a:bodyPr>
          <a:lstStyle/>
          <a:p>
            <a:r>
              <a:rPr lang="en-US" sz="4400" dirty="0"/>
              <a:t>APPEAL FROM AN INTERLOCUTORY ORDER</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15571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457197" y="643467"/>
            <a:ext cx="9527458"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Appeal from An</a:t>
            </a:r>
            <a:r>
              <a:rPr lang="en-US" sz="2800" spc="675" dirty="0">
                <a:solidFill>
                  <a:srgbClr val="555555"/>
                </a:solidFill>
                <a:latin typeface="Abadi" panose="020B0604020104020204" pitchFamily="34" charset="0"/>
              </a:rPr>
              <a:t> interlocutory order</a:t>
            </a:r>
            <a:endParaRPr lang="en-US" sz="2800" i="0" kern="1200" spc="675" dirty="0">
              <a:solidFill>
                <a:srgbClr val="555555"/>
              </a:solidFill>
              <a:latin typeface="Abadi" panose="020B0604020104020204" pitchFamily="34" charset="0"/>
            </a:endParaRP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60089" y="1504337"/>
            <a:ext cx="7138469" cy="4147044"/>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Request to Appeal During the Proceeding</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petition for permission to appeal a ruling prior to the entry of final judgment. Permission is most likely to be granted when the ruling carries substantial ramifications and prompt resolution of the issue will significantly alter the litigation and/or avoid substantial injustice.</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Twenty-One Days to </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File</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for permission to appeal an interlocutory order must be filed within 21 days after the order at issue is entered</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Limited Scope of Review</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When permission to appeal an interlocutory order is granted, the only issues that may be addressed in the appellate proceeding are those on which permission to appeal was granted.</a:t>
            </a:r>
            <a:endParaRPr lang="en-US" sz="13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433658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fontScale="90000"/>
          </a:bodyPr>
          <a:lstStyle/>
          <a:p>
            <a:r>
              <a:rPr lang="en-US" sz="4400" dirty="0"/>
              <a:t>PETITION FOR EXTRAORDINARY RELIEF</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42642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PETITION FOR EXTRAORDINARY RELIEF</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755058"/>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Original Proceeding</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for extraordinary relief does not seek appellate review of a decision rendered by a court or agency but is filed as an original proceeding in the appellate court.</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Relief Available Only in Limited Circumstances</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obtain limited review or other judicial intervention through issuance of an extraordinary writ whe</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n no other pathway for relief exists, including when no statute authorizes appeal or review of an administrative or agency action.</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Rarely Successful</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Relatively few petitions for extraordinary relief are successful when filed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 an appellate court</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Many are dismissed because relief was not first pursued in than the district court. Extraordinary relief should be sought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an appellate court only if it would be impractical or inappropriate to seek such relief in the district court. </a:t>
            </a:r>
            <a:endParaRPr lang="en-US" sz="13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627556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454467"/>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two: initial phase of adjudication</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1991520"/>
            <a:ext cx="8768479" cy="3514808"/>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Transcript requests</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Docketing statement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Request for certification/retention</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Mediation</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Motions</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Default Dismissal or dispositive order</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8685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TRANSCRIPT REQUESTS</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38424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TRANSCRIPT REQUESTS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268362"/>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Ten Days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Once a notice of appeal has been filed, an appellant has 10 days to order any transcripts not already part of the record. </a:t>
            </a: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Certification</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no additiona</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transcript are needed, the appellant will file a certificate to that effect in the appellate court.</a:t>
            </a: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Timing Considerations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Appellate review thus cannot move forward until the transcripts are complete.</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All requested transcripts must be completed before the record will be sent to the appellate court, and the record must be sent to the appellate court before a briefing schedule will be set</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Critically Important</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Ordering a transcript is essential to establishing many claims of error. Appellate review is strictly limited to the record presented on appeal. Absent a record of what occurred, the reviewing court presumes the regularity of the proceedings below.</a:t>
            </a:r>
          </a:p>
        </p:txBody>
      </p:sp>
    </p:spTree>
    <p:extLst>
      <p:ext uri="{BB962C8B-B14F-4D97-AF65-F5344CB8AC3E}">
        <p14:creationId xmlns:p14="http://schemas.microsoft.com/office/powerpoint/2010/main" val="2088067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65277"/>
            <a:ext cx="9619488" cy="721040"/>
          </a:xfrm>
        </p:spPr>
        <p:txBody>
          <a:bodyPr>
            <a:normAutofit/>
          </a:bodyPr>
          <a:lstStyle/>
          <a:p>
            <a:r>
              <a:rPr lang="en-US" sz="4400" dirty="0"/>
              <a:t>DOCKETING STATEMENT</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16241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457197" y="643467"/>
            <a:ext cx="9527458"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DOCKETING STATEMENT</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542080" y="1442345"/>
            <a:ext cx="7319948" cy="4147044"/>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Purpose</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docketing statement provides general information regarding the proceeding and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is primarily used to determine if jurisdiction exists and for screening purposes.</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Jurisdiction &amp; Substantial Issue</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docketing statement should demonstrate that the appellate court has jurisdiction over the appeal and should identify at least one substantial issue for review. The docketing statement should not contain argument, and the statement of issues provided in the docketing statement is not binding.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Twenty-One Days to </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File</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docketing statement is due 21 days after the notice of appeal or petition for review is filed.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Form Available</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form docketing statement is available on the Utah appellate courts website.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460957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344617"/>
            <a:ext cx="9619488" cy="721040"/>
          </a:xfrm>
        </p:spPr>
        <p:txBody>
          <a:bodyPr>
            <a:normAutofit fontScale="90000"/>
          </a:bodyPr>
          <a:lstStyle/>
          <a:p>
            <a:r>
              <a:rPr lang="en-US" sz="4400" dirty="0"/>
              <a:t>REQUEST FOR CERTIFICATON/RETENTION</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19294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REQUEST FOR CERTIFICATION/RETENTION</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814052"/>
            <a:ext cx="7129372" cy="3911069"/>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Suggestion of Certification (Utah Court of Appeals)</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12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After the docketing statement is file</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 in cases that fall within the Utah Court of Appeals’ appellate jurisdiction, a </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party may file a suggestion for certification, requesting that a matter </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be certified to the Utah Supreme Court</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12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best time to file a suggestion of certification is immediately after the docketing statement is filed or after some or all briefing has been completed.</a:t>
            </a: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case is appropriate for certification if all or nearly all of the issues are of such importance to the jurisprudence of the state that the Utah Supreme Court is likely to take up the matter, regardless of how the Court of Appeals rules.</a:t>
            </a:r>
            <a:endPar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Request for Retention (Utah Supreme Court)</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12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When a matter is within the Utah Supreme Court’s appellate jurisdiction but subject to transfer to the Utah Court of Appeals, the parties may submit a letter requesting that the Utah Supreme Court retain the case. </a:t>
            </a: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request for retention must be made shortly after the appeal is taken.</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 party seeking retention should file its docketing statement at the same time or before the retention letter is filed so the Court may consider them together. </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535729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MEDIATION</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93463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MEDIATION</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637072"/>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Court-Ordered Mediation</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Matters filed in or transferred to the Utah Court of Appeals are screened for referral to the Appellate Mediation Office. A referral to the Appellate Mediation Office usually occurs after the docketing statement is filed.</a:t>
            </a:r>
          </a:p>
          <a:p>
            <a:pPr algn="l" defTabSz="822960">
              <a:spcAft>
                <a:spcPts val="600"/>
              </a:spcAft>
            </a:pP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Party-Requested Mediation</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a matter is not initially referred for mediation, a party may contact the Appellate Mediation Office and confidentially request that the matter be considered for mediation.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Mediation Process</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When a matter is referred to the Appellate Mediation Office, the service is free to the parties; the process is confidential; and the parties are given an opportunity to negotiate a mutually acceptable resolution. </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736201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MOTIONS</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32080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MOTIONS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519085"/>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to Stay a Ruling or Judgment in the Underlying Proceeding</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Bringing an appeal, petition, or other proceeding in an appellate court does not automatically stay the ruling entered below. A party may ask the appellate court to stay the ruling, but usually only after first seeking a stay in the lower court.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for Summary Disposition: Lack of Jurisdiction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seek summary disposition on the basis that the appellate court lacks jurisdiction. Only straightforward jurisdictional defects will be ruled upon by summary disposition.</a:t>
            </a:r>
          </a:p>
          <a:p>
            <a:pPr algn="l" defTabSz="822960">
              <a:spcAft>
                <a:spcPts val="600"/>
              </a:spcAft>
            </a:pP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for Summary Disposition: Sua Sponte by the Appellate Court</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appellate court may move </a:t>
            </a:r>
            <a:r>
              <a:rPr lang="en-US" sz="1300" b="0"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sua</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sponte for summary disposition to dismiss the matter for lack of jurisdiction or to summarily affirm if the appeal does not present a substantial question. The appellate court may also summarily reverse in cases of manifest error, but such reversals rarely occur.</a:t>
            </a:r>
          </a:p>
        </p:txBody>
      </p:sp>
    </p:spTree>
    <p:extLst>
      <p:ext uri="{BB962C8B-B14F-4D97-AF65-F5344CB8AC3E}">
        <p14:creationId xmlns:p14="http://schemas.microsoft.com/office/powerpoint/2010/main" val="2956503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MOTIONS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519085"/>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Suggestion of Mootness</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a party becomes aware of circumstances that render moot one or more of the issues presented for review, the party must promptly file a suggestion of mootness. Questions of mootness that are not straightforward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will be deferred until the case has been fully briefed</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for Voluntary Dismissal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At any time prior to the issuance of a decision, the party who initiated the proceeding may move to voluntarily dismiss it. If all parties stipulate to a motion for voluntary dismissal, the matter will be promptly dismissed.</a:t>
            </a:r>
          </a:p>
          <a:p>
            <a:pPr algn="l" defTabSz="822960">
              <a:spcAft>
                <a:spcPts val="600"/>
              </a:spcAft>
            </a:pP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to Remand for Findings: Ineffective Assistance of Counsel</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 criminal matters involving a claim of ineffective assistance of counsel, a party may move to remand the case for entry of fact findings necessary to determine the claim. The motion must be generally be filed when, or before, the appellant’s brief is filed.</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3302838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MOTIONS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519085"/>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to Supplement the Record</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anything material to either party is omitted from or misstated in the record by error of the district court or court personnel, by accident, or because the appellant did not order a transcript that the appellee needs to respond to issues raised in the appellant’s brief, the omission or misstatement may be corrected.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for Emergency Relief</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When an expedited ruling on a motion is needed, a party may seek emergency relief. Emergency relief means any relief sought within a shorter period than specified by otherwise applicable rules.</a:t>
            </a:r>
          </a:p>
          <a:p>
            <a:pPr algn="l" defTabSz="822960">
              <a:spcAft>
                <a:spcPts val="600"/>
              </a:spcAft>
            </a:pP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Position of Other Parties</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For some motions, including a motion to supplement the record and some motions for an extension of time, the movant must state the position of all other parties on the matter or indicate why the movant was unable to learn of the other party’s position.</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78855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MOTIONS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519085"/>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Ex </a:t>
            </a:r>
            <a:r>
              <a:rPr lang="en-US" sz="1300" i="0" kern="1200"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Parte</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Motion for Extension of Time</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except with respect to appellate briefing, file one ex </a:t>
            </a:r>
            <a:r>
              <a:rPr lang="en-US" sz="1300" b="0" i="0" kern="1200"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parte</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motion for enlargement of time for up to 14 days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before the deadline has expired</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Stipulation for Extension of Time</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Briefs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Parties may, by stipulation, extend the time to file an opening or rep</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ly brief by up to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30 days. The stipulation must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be filed before the briefing deadline has expired</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Other Motions for Extensions of Time</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appellate court may, for good cause shown, extend the time for doing any act or may permit an act to be done after the deadline—except when the deadline is jurisdictional. Good cause includes, but is not limited to, the complexity of the case, engagement in other litigation, and extreme hardship to counsel.</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3997736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428625" y="3291524"/>
            <a:ext cx="9865021" cy="721040"/>
          </a:xfrm>
        </p:spPr>
        <p:txBody>
          <a:bodyPr>
            <a:normAutofit fontScale="90000"/>
          </a:bodyPr>
          <a:lstStyle/>
          <a:p>
            <a:r>
              <a:rPr lang="en-US" sz="4400" dirty="0"/>
              <a:t>DEFAULT DISMISSAL OR DISPOSITIVE ORDER</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92658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Default Dismissal or                 OTHER DISPOSITIVE order</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971234"/>
            <a:ext cx="6726264" cy="3458922"/>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Many matters filed in the Utah Court of Appeals are dismissed due to default or otherwise adjudicated through dispositive order.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4282731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3" descr="A colorful circular pattern with small squares&#10;&#10;Description automatically generated">
            <a:extLst>
              <a:ext uri="{FF2B5EF4-FFF2-40B4-BE49-F238E27FC236}">
                <a16:creationId xmlns:a16="http://schemas.microsoft.com/office/drawing/2014/main" id="{0C3A2239-005C-2D70-64A9-58166B329C58}"/>
              </a:ext>
            </a:extLst>
          </p:cNvPr>
          <p:cNvPicPr>
            <a:picLocks noChangeAspect="1"/>
          </p:cNvPicPr>
          <p:nvPr/>
        </p:nvPicPr>
        <p:blipFill rotWithShape="1">
          <a:blip r:embed="rId2">
            <a:duotone>
              <a:prstClr val="black"/>
              <a:schemeClr val="tx2">
                <a:tint val="45000"/>
                <a:satMod val="400000"/>
              </a:schemeClr>
            </a:duotone>
            <a:alphaModFix amt="85000"/>
          </a:blip>
          <a:srcRect t="5420" b="7032"/>
          <a:stretch/>
        </p:blipFill>
        <p:spPr>
          <a:xfrm>
            <a:off x="-3177" y="-2"/>
            <a:ext cx="12192000" cy="6858001"/>
          </a:xfrm>
          <a:prstGeom prst="rect">
            <a:avLst/>
          </a:prstGeom>
        </p:spPr>
      </p:pic>
      <p:pic>
        <p:nvPicPr>
          <p:cNvPr id="23" name="Picture 22">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25" name="Rectangle 24">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307022"/>
            <a:ext cx="9619488" cy="721040"/>
          </a:xfrm>
        </p:spPr>
        <p:txBody>
          <a:bodyPr>
            <a:normAutofit/>
          </a:bodyPr>
          <a:lstStyle/>
          <a:p>
            <a:r>
              <a:rPr lang="en-US" sz="1400" dirty="0"/>
              <a:t>Cases that proceed through the initial phase of adjudication without being summarily dismissed, dismissed due to default, voluntarily dismissed, settled through mediation, dismissed as moot, or otherwise adjudicated by                                                                dispositive order will generally proceed to briefing on the merits.</a:t>
            </a:r>
          </a:p>
        </p:txBody>
      </p:sp>
      <p:pic>
        <p:nvPicPr>
          <p:cNvPr id="27" name="Picture 26">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29" name="Rectangle 28">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677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THREE: BRIEFING, argument, and decision</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172941"/>
            <a:ext cx="8601055" cy="3418626"/>
          </a:xfrm>
          <a:prstGeom prst="rect">
            <a:avLst/>
          </a:prstGeom>
        </p:spPr>
        <p:txBody>
          <a:bodyPr vert="horz" lIns="91440" tIns="45720" rIns="91440" bIns="45720" rtlCol="0" anchor="t">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ASSIGNMENT OF A BRIEFING SCHEDULE</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SUBMISSION OF FULL BRIEFING</a:t>
            </a:r>
          </a:p>
          <a:p>
            <a:pPr algn="l">
              <a:lnSpc>
                <a:spcPct val="90000"/>
              </a:lnSpc>
              <a:spcAft>
                <a:spcPts val="600"/>
              </a:spcAft>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Oral argument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ADDITIONAL briefing </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decision</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0565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fontScale="90000"/>
          </a:bodyPr>
          <a:lstStyle/>
          <a:p>
            <a:r>
              <a:rPr lang="en-US" sz="4400" dirty="0"/>
              <a:t>ASSIGNMENT OF A BRIEFING SCHEDULE</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10098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Assignment of a                       briefing schedule</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493083"/>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Completion of </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Requested Transcripts</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After all requested transcripts have been completed,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appellate court will call for the recor</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 which will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include all papers, exhibits, and transcripts filed in the court or agency proceeding.</a:t>
            </a: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Loose Deadline: Twenty Days</a:t>
            </a: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court or agency has 20 days to transmit the record once the appellate court has requested it. If the court or agency does not transmit the record within the allotted time, the appellate court will call for the record a second time. The court or agency will usually then transmit the record during the second 20-day window.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Briefing Schedule</a:t>
            </a: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Once</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the record is received, the appellate court will provide an electronic copy of the record to the parties. The appellate court will also issue the briefing schedule. The appellant will have 40 days to</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submit its opening brief; the appellee will have 30 days to submit its brief; and the appellant will have 30 days to submit a reply brief. </a:t>
            </a:r>
          </a:p>
        </p:txBody>
      </p:sp>
    </p:spTree>
    <p:extLst>
      <p:ext uri="{BB962C8B-B14F-4D97-AF65-F5344CB8AC3E}">
        <p14:creationId xmlns:p14="http://schemas.microsoft.com/office/powerpoint/2010/main" val="4280872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335769"/>
            <a:ext cx="9619488" cy="721040"/>
          </a:xfrm>
        </p:spPr>
        <p:txBody>
          <a:bodyPr>
            <a:normAutofit/>
          </a:bodyPr>
          <a:lstStyle/>
          <a:p>
            <a:r>
              <a:rPr lang="en-US" sz="4400" dirty="0"/>
              <a:t>SUBMISSION OF FULL BRIEFING</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107371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SUBMISSION OF FULL BRIEFING</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728062"/>
            <a:ext cx="7129372" cy="3997060"/>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Form of Briefing</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Rules 24 and 27 of the Utah Rules of Appellate Procedure set out the standards applicable to principal and reply briefs. These rules specify the content each brief should include, the order in which that content should appear, and the documents that should be submitted as part of an addendum.</a:t>
            </a:r>
          </a:p>
          <a:p>
            <a:pPr algn="l" defTabSz="822960">
              <a:spcAft>
                <a:spcPts val="600"/>
              </a:spcAft>
            </a:pP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Length</a:t>
            </a: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of Briefing</a:t>
            </a: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Each party’s principal brief is capped at 30 pages or 14,000 words. A reply brief, if filed, may not exceed 15 pages or 7,000 words. The word limits yield significantly longer briefs than the page limits.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Overlength</a:t>
            </a: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Briefs</a:t>
            </a: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Requests to submit overlength briefs are disfavored but may be granted for good cause.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Joining Another Party’s Brief</a:t>
            </a: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join in or adopt any part of a brief submitted by another party</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2244693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65277"/>
            <a:ext cx="9619488" cy="721040"/>
          </a:xfrm>
        </p:spPr>
        <p:txBody>
          <a:bodyPr>
            <a:normAutofit/>
          </a:bodyPr>
          <a:lstStyle/>
          <a:p>
            <a:r>
              <a:rPr lang="en-US" sz="4400" dirty="0"/>
              <a:t>ORAL ARGUMENT</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1349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457197" y="643467"/>
            <a:ext cx="9527458"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Oral argument</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60089" y="1504337"/>
            <a:ext cx="7138469" cy="4147044"/>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Adjudication May Occur With or Without Oral Argument</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Following full briefing, the matter will be assigned to a three-judge panel and placed in the queue for adjudication. Unless the three-judge panel determines oral argument will aid in its consideration of the matter, the matter will be adjudicated based on the briefing, without oral argument. </a:t>
            </a: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Timing of Oral Argument</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queue of cases awaiting adjudication at the Utah Court of Appeals is substantial. Oral argument may therefore not occur for between 3 and 9 months after all briefing has been filed. Most cases are set for argument within 3 – 7 months following submission of full briefing.</a:t>
            </a:r>
            <a:endParaRPr lang="en-US" sz="1300" b="0" cap="none" spc="200" dirty="0">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Oral Argument</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total time allotted for oral argument is 30 minutes, with each side given fifteen minutes. Unlike the Utah Supreme Court, the Utah Court of Appeals adheres closely to the time limits.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4032285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ADDITIONAL BRIEFING</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99016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ADDITIONAL briefing</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755058"/>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Supplemental Briefing </a:t>
            </a:r>
          </a:p>
          <a:p>
            <a:pPr algn="l" defTabSz="822960">
              <a:spcAft>
                <a:spcPts val="600"/>
              </a:spcAft>
            </a:pP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An appellate court will sometimes request supplemental briefing on matters not sufficiently addressed. Requests for supplemental briefing are usually issued after oral argument, but the request might also be made before oral argument.</a:t>
            </a: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Notice of Supplemental Authority</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When authority of central importance to an issue comes to the attention of a party after briefing or oral argument but before decision, that party may file a notice of supplemental authority advising the appellate court of the authority and its relevance. A notice of supplemental authority is generally brief, done by letter, and includes a copy of the cited authority</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3710525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DECISION</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5117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DECISION</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268362"/>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12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Court of Appeals will usually issue an opinion within one year of the date on which the matter is submitted for adjudication.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Court of Appeals is presently issuing opinions, most of the time, within 6 months following oral argument or within a year after full briefing was completed, if oral argument is not held.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2404111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FOUR: POST-DECISION ACTIONS</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299530"/>
            <a:ext cx="8601055" cy="3330782"/>
          </a:xfrm>
          <a:prstGeom prst="rect">
            <a:avLst/>
          </a:prstGeom>
        </p:spPr>
        <p:txBody>
          <a:bodyPr vert="horz" lIns="91440" tIns="45720" rIns="91440" bIns="45720" rtlCol="0" anchor="t">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PETITION FOR REHEARING</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PETITION FOR WRIT OF CERTIORARI</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REMITTITUR</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145568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PETITION FOR REHEARING</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237097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Petition for rehearing</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268362"/>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Substantive Error</a:t>
            </a:r>
          </a:p>
          <a:p>
            <a:pPr algn="l" defTabSz="822960">
              <a:spcAft>
                <a:spcPts val="12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may file a petition for rehearing asking the appellate court to correct a substantive error in an opinion, per </a:t>
            </a:r>
            <a:r>
              <a:rPr lang="en-US" sz="1300" b="0" i="0" kern="1200"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curiam</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decision, or order resolving a matter on the merits.  </a:t>
            </a: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Timing</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has 14 days to file a petition for rehearing, unless the time is shortened or enlarged by order.</a:t>
            </a:r>
          </a:p>
          <a:p>
            <a:pPr algn="l" defTabSz="822960">
              <a:spcAft>
                <a:spcPts val="600"/>
              </a:spcAft>
            </a:pPr>
            <a:endPar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Clerical Error</a:t>
            </a:r>
            <a:endPar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the appellate court’s opinion contains a non-substantive or clerical error, a party may promptly advise the appellate court of the error and suggest the manner in which the error may be corrected.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No En Banc Review </a:t>
            </a: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Court of Appeals does not sit </a:t>
            </a:r>
            <a:r>
              <a:rPr lang="en-US" sz="1300" b="0" i="0" kern="1200"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en</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banc. A party may not ask the Court of Appeals to collectively review a panel’s decision.</a:t>
            </a:r>
          </a:p>
        </p:txBody>
      </p:sp>
    </p:spTree>
    <p:extLst>
      <p:ext uri="{BB962C8B-B14F-4D97-AF65-F5344CB8AC3E}">
        <p14:creationId xmlns:p14="http://schemas.microsoft.com/office/powerpoint/2010/main" val="688593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306272"/>
            <a:ext cx="9619488" cy="721040"/>
          </a:xfrm>
        </p:spPr>
        <p:txBody>
          <a:bodyPr>
            <a:normAutofit/>
          </a:bodyPr>
          <a:lstStyle/>
          <a:p>
            <a:r>
              <a:rPr lang="en-US" sz="4400" dirty="0"/>
              <a:t>PETITION FOR WRIT OF CERTIORARI</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93529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Petition for writ of certiorari</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843548"/>
            <a:ext cx="7129372" cy="3881573"/>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Time for Filing</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dissatisfied with the Utah Court of Appeals’ ruling has 30 days to file a petition for writ of certiorari in th</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e Utah Supreme Court. </a:t>
            </a:r>
          </a:p>
          <a:p>
            <a:pPr algn="l" defTabSz="822960">
              <a:spcAft>
                <a:spcPts val="600"/>
              </a:spcAft>
            </a:pP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Purpose</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for a writ of certiorari constitutes a request that the Utah Supreme Court review the decision issued by the Court of Appeals.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Discretionary</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determine, in its discretion, whether to grant the petition. When making that determination, </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consider whether the case presents an issue of substantial importance to the jurisprudence of the state, such as (1) a question of first impression regarding a constitutional provision, statute or rule, or (2) a legal standard in a Utah Court of Appeals or Utah Supreme Court decision that has created confusion or inconsistency.</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13097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65277"/>
            <a:ext cx="9619488" cy="721040"/>
          </a:xfrm>
        </p:spPr>
        <p:txBody>
          <a:bodyPr>
            <a:normAutofit/>
          </a:bodyPr>
          <a:lstStyle/>
          <a:p>
            <a:r>
              <a:rPr lang="en-US" sz="4400" dirty="0"/>
              <a:t>REMITTITUR</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16186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457197" y="643467"/>
            <a:ext cx="9527458"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REMITTITUR</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60089" y="1504337"/>
            <a:ext cx="7138469" cy="4147044"/>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Immediately after the time for filing a petition for writ of certiorari expires, the Utah Court of Appeals will issue a remittitur, terminating the Court of Appeals’ jurisdiction over the proceeding.</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a petition for writ of certiorari is timely filed, the Court of Appeals will stay issuance of the remittitur until the petition has been ruled upon.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the petition is denied, the Court of Appeals will issue its remittitur 5 days after the order denying the petition is entered. </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the petition is granted, jurisdiction of the appeal will transfer to the Utah Supreme Court.</a:t>
            </a:r>
          </a:p>
        </p:txBody>
      </p:sp>
    </p:spTree>
    <p:extLst>
      <p:ext uri="{BB962C8B-B14F-4D97-AF65-F5344CB8AC3E}">
        <p14:creationId xmlns:p14="http://schemas.microsoft.com/office/powerpoint/2010/main" val="1879660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8" name="Picture 11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0" name="Picture 119">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22" name="Picture 121">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4" name="Rectangle 123">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6" name="Rectangle 125">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8" name="Rectangle 12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Picture 12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2" name="Rectangle 13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4" name="Picture 13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36" name="Rectangle 13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9A2FAEB-8B0A-FD72-C90D-1CAD9F194003}"/>
              </a:ext>
            </a:extLst>
          </p:cNvPr>
          <p:cNvSpPr txBox="1">
            <a:spLocks/>
          </p:cNvSpPr>
          <p:nvPr/>
        </p:nvSpPr>
        <p:spPr>
          <a:xfrm>
            <a:off x="680321" y="2063262"/>
            <a:ext cx="3739279" cy="2661052"/>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lnSpc>
                <a:spcPct val="90000"/>
              </a:lnSpc>
              <a:spcAft>
                <a:spcPts val="600"/>
              </a:spcAft>
            </a:pPr>
            <a:r>
              <a:rPr lang="en-US" sz="3000" dirty="0">
                <a:solidFill>
                  <a:srgbClr val="FFFFFF"/>
                </a:solidFill>
              </a:rPr>
              <a:t>Pathways to the Utah court of appeals</a:t>
            </a:r>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5287995" y="661106"/>
            <a:ext cx="6257362" cy="5503101"/>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lvl="0" algn="l">
              <a:lnSpc>
                <a:spcPct val="90000"/>
              </a:lnSpc>
              <a:spcAft>
                <a:spcPts val="600"/>
              </a:spcAft>
            </a:pPr>
            <a:r>
              <a:rPr lang="en-US" sz="1700" dirty="0">
                <a:solidFill>
                  <a:srgbClr val="FFFFFF"/>
                </a:solidFill>
                <a:latin typeface="+mn-lt"/>
                <a:ea typeface="+mn-ea"/>
                <a:cs typeface="+mn-cs"/>
              </a:rPr>
              <a:t>Original jurisdiction or transfer from the Utah supreme court</a:t>
            </a:r>
          </a:p>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lvl="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Appeal from a final judgment</a:t>
            </a:r>
          </a:p>
          <a:p>
            <a:pPr marL="457200"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lvl="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Review of an administrative proceeding</a:t>
            </a:r>
          </a:p>
          <a:p>
            <a:pPr marL="45720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appeal from an interlocutory order</a:t>
            </a:r>
          </a:p>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lvl="0" algn="l">
              <a:lnSpc>
                <a:spcPct val="90000"/>
              </a:lnSpc>
              <a:spcAft>
                <a:spcPts val="600"/>
              </a:spcAft>
            </a:pPr>
            <a:r>
              <a:rPr lang="en-US" sz="1700" dirty="0">
                <a:solidFill>
                  <a:srgbClr val="FFFFFF"/>
                </a:solidFill>
                <a:latin typeface="+mn-lt"/>
                <a:ea typeface="+mn-ea"/>
                <a:cs typeface="+mn-cs"/>
              </a:rPr>
              <a:t>Petition for extraordinary RELIEF</a:t>
            </a:r>
          </a:p>
        </p:txBody>
      </p:sp>
    </p:spTree>
    <p:extLst>
      <p:ext uri="{BB962C8B-B14F-4D97-AF65-F5344CB8AC3E}">
        <p14:creationId xmlns:p14="http://schemas.microsoft.com/office/powerpoint/2010/main" val="11870716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E019E2EA-0CC7-43D8-9028-C645A8ACC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76D6D4C3-9020-44D6-9F80-2A0170D423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703414-F4E0-F652-6C6D-212B730DE970}"/>
              </a:ext>
            </a:extLst>
          </p:cNvPr>
          <p:cNvSpPr txBox="1">
            <a:spLocks/>
          </p:cNvSpPr>
          <p:nvPr/>
        </p:nvSpPr>
        <p:spPr>
          <a:xfrm>
            <a:off x="680322" y="643467"/>
            <a:ext cx="8144134" cy="2785533"/>
          </a:xfrm>
          <a:prstGeom prst="rect">
            <a:avLst/>
          </a:prstGeom>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3600" spc="700" dirty="0">
                <a:solidFill>
                  <a:schemeClr val="accent1"/>
                </a:solidFill>
              </a:rPr>
              <a:t> </a:t>
            </a:r>
          </a:p>
          <a:p>
            <a:pPr lvl="0" algn="l">
              <a:lnSpc>
                <a:spcPct val="90000"/>
              </a:lnSpc>
              <a:spcAft>
                <a:spcPts val="600"/>
              </a:spcAft>
            </a:pPr>
            <a:r>
              <a:rPr lang="en-US" sz="3600" spc="700" dirty="0">
                <a:solidFill>
                  <a:schemeClr val="accent1"/>
                </a:solidFill>
              </a:rPr>
              <a:t>PROCEEDINGS IN THE  UTAH SUPREME COURT</a:t>
            </a:r>
          </a:p>
        </p:txBody>
      </p:sp>
      <p:pic>
        <p:nvPicPr>
          <p:cNvPr id="60" name="Picture 59">
            <a:extLst>
              <a:ext uri="{FF2B5EF4-FFF2-40B4-BE49-F238E27FC236}">
                <a16:creationId xmlns:a16="http://schemas.microsoft.com/office/drawing/2014/main" id="{FB05D2A4-BC91-41E7-A05B-F12CD9501A5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0585825" y="3671740"/>
            <a:ext cx="1602997" cy="144270"/>
          </a:xfrm>
          <a:prstGeom prst="rect">
            <a:avLst/>
          </a:prstGeom>
        </p:spPr>
      </p:pic>
      <p:sp>
        <p:nvSpPr>
          <p:cNvPr id="62" name="Rectangle 61">
            <a:extLst>
              <a:ext uri="{FF2B5EF4-FFF2-40B4-BE49-F238E27FC236}">
                <a16:creationId xmlns:a16="http://schemas.microsoft.com/office/drawing/2014/main" id="{189BA561-AFE1-4D4F-AA22-96A71A7732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2308786"/>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8D279F90-493F-F185-6675-5B80533760FC}"/>
              </a:ext>
            </a:extLst>
          </p:cNvPr>
          <p:cNvSpPr txBox="1">
            <a:spLocks/>
          </p:cNvSpPr>
          <p:nvPr/>
        </p:nvSpPr>
        <p:spPr>
          <a:xfrm>
            <a:off x="409518" y="586855"/>
            <a:ext cx="3258570" cy="3387497"/>
          </a:xfrm>
          <a:prstGeom prst="rect">
            <a:avLst/>
          </a:prstGeom>
        </p:spPr>
        <p:txBody>
          <a:bodyPr vert="horz" lIns="0" tIns="0" rIns="0" bIns="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spcAft>
                <a:spcPts val="600"/>
              </a:spcAft>
            </a:pPr>
            <a:endParaRPr lang="en-US" sz="3200" spc="700" dirty="0">
              <a:solidFill>
                <a:schemeClr val="bg1"/>
              </a:solidFill>
            </a:endParaRPr>
          </a:p>
        </p:txBody>
      </p:sp>
    </p:spTree>
    <p:extLst>
      <p:ext uri="{BB962C8B-B14F-4D97-AF65-F5344CB8AC3E}">
        <p14:creationId xmlns:p14="http://schemas.microsoft.com/office/powerpoint/2010/main" val="16151514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one: initiating a proceeding</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108450"/>
            <a:ext cx="8601055" cy="3418626"/>
          </a:xfrm>
          <a:prstGeom prst="rect">
            <a:avLst/>
          </a:prstGeom>
        </p:spPr>
        <p:txBody>
          <a:bodyPr vert="horz" lIns="91440" tIns="45720" rIns="91440" bIns="45720" rtlCol="0" anchor="t">
            <a:normAutofit lnSpcReduction="10000"/>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Appeal from a final judgment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Review of an administrative proceeding</a:t>
            </a:r>
          </a:p>
          <a:p>
            <a:pPr algn="l">
              <a:lnSpc>
                <a:spcPct val="90000"/>
              </a:lnSpc>
              <a:spcAft>
                <a:spcPts val="600"/>
              </a:spcAft>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appeal from an interlocutory order</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Petition for extraordinary RELIEF</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chemeClr val="accent1"/>
                </a:solidFill>
                <a:latin typeface="+mn-lt"/>
                <a:ea typeface="+mn-ea"/>
                <a:cs typeface="+mn-cs"/>
              </a:rPr>
              <a:t>Petition for writ of certiorari</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0622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21E0522-1108-4001-A301-111C15E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BF9DA38E-F72B-75AA-DF57-3E714FC76836}"/>
              </a:ext>
            </a:extLst>
          </p:cNvPr>
          <p:cNvPicPr>
            <a:picLocks noChangeAspect="1"/>
          </p:cNvPicPr>
          <p:nvPr/>
        </p:nvPicPr>
        <p:blipFill rotWithShape="1">
          <a:blip r:embed="rId2">
            <a:duotone>
              <a:prstClr val="black"/>
              <a:schemeClr val="tx2">
                <a:tint val="45000"/>
                <a:satMod val="400000"/>
              </a:schemeClr>
            </a:duotone>
            <a:alphaModFix amt="85000"/>
          </a:blip>
          <a:srcRect t="25000"/>
          <a:stretch/>
        </p:blipFill>
        <p:spPr>
          <a:xfrm>
            <a:off x="-3177" y="-2"/>
            <a:ext cx="12192000" cy="6858001"/>
          </a:xfrm>
          <a:prstGeom prst="rect">
            <a:avLst/>
          </a:prstGeom>
        </p:spPr>
      </p:pic>
      <p:pic>
        <p:nvPicPr>
          <p:cNvPr id="39" name="Picture 38">
            <a:extLst>
              <a:ext uri="{FF2B5EF4-FFF2-40B4-BE49-F238E27FC236}">
                <a16:creationId xmlns:a16="http://schemas.microsoft.com/office/drawing/2014/main" id="{77DC65B5-6361-4FF6-BEA2-29220960E0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bwMode="white">
          <a:xfrm>
            <a:off x="0" y="4492576"/>
            <a:ext cx="10439399" cy="275942"/>
          </a:xfrm>
          <a:prstGeom prst="rect">
            <a:avLst/>
          </a:prstGeom>
        </p:spPr>
      </p:pic>
      <p:sp>
        <p:nvSpPr>
          <p:cNvPr id="41" name="Rectangle 40">
            <a:extLst>
              <a:ext uri="{FF2B5EF4-FFF2-40B4-BE49-F238E27FC236}">
                <a16:creationId xmlns:a16="http://schemas.microsoft.com/office/drawing/2014/main" id="{EA317E5C-5650-4E41-8C89-12F1F3001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840525"/>
            <a:ext cx="10439400"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11E1B6E-132B-210E-399B-4B78A8D8F3D6}"/>
              </a:ext>
            </a:extLst>
          </p:cNvPr>
          <p:cNvSpPr>
            <a:spLocks noGrp="1"/>
          </p:cNvSpPr>
          <p:nvPr>
            <p:ph type="ctrTitle"/>
          </p:nvPr>
        </p:nvSpPr>
        <p:spPr>
          <a:xfrm>
            <a:off x="674158" y="3291524"/>
            <a:ext cx="9619488" cy="721040"/>
          </a:xfrm>
        </p:spPr>
        <p:txBody>
          <a:bodyPr>
            <a:normAutofit/>
          </a:bodyPr>
          <a:lstStyle/>
          <a:p>
            <a:r>
              <a:rPr lang="en-US" sz="4400" dirty="0"/>
              <a:t>PETITION FOR WRIT OF CERTIORARI</a:t>
            </a:r>
          </a:p>
        </p:txBody>
      </p:sp>
      <p:pic>
        <p:nvPicPr>
          <p:cNvPr id="43" name="Picture 42">
            <a:extLst>
              <a:ext uri="{FF2B5EF4-FFF2-40B4-BE49-F238E27FC236}">
                <a16:creationId xmlns:a16="http://schemas.microsoft.com/office/drawing/2014/main" id="{DF94C918-367B-4D19-8333-A8603C3AD8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bwMode="white">
          <a:xfrm>
            <a:off x="10583333" y="4493570"/>
            <a:ext cx="1605490" cy="276940"/>
          </a:xfrm>
          <a:prstGeom prst="rect">
            <a:avLst/>
          </a:prstGeom>
        </p:spPr>
      </p:pic>
      <p:sp>
        <p:nvSpPr>
          <p:cNvPr id="45" name="Rectangle 44">
            <a:extLst>
              <a:ext uri="{FF2B5EF4-FFF2-40B4-BE49-F238E27FC236}">
                <a16:creationId xmlns:a16="http://schemas.microsoft.com/office/drawing/2014/main" id="{7633332F-2199-4741-AE80-5BD79AE67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0591801" y="2839803"/>
            <a:ext cx="1597024" cy="1660332"/>
          </a:xfrm>
          <a:prstGeom prst="rect">
            <a:avLst/>
          </a:prstGeom>
          <a:solidFill>
            <a:schemeClr val="accent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240424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Petition for writ of certiorari</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843548"/>
            <a:ext cx="7129372" cy="3881573"/>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Time for Filing</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party dissatisfied with the Utah Court of Appeals’ ruling has 30 days to file a petition for writ of certiorari in th</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e Utah Supreme Court. </a:t>
            </a:r>
          </a:p>
          <a:p>
            <a:pPr algn="l" defTabSz="822960">
              <a:spcAft>
                <a:spcPts val="600"/>
              </a:spcAft>
            </a:pP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Purpose</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for a writ of certiorari constitutes a request that the Utah Supreme Court review the decision issued by the Court of Appeals.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Discretionary</a:t>
            </a: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determine, in its discretion, whether to grant the petition. When making that determination, </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consider whether the case presents an issue of substantial importance to the jurisprudence of the state, such as (1) a question of first impression regarding a constitutional provision, statute or rule, or (2) a legal standard in a Utah Court of Appeals or Utah Supreme Court decision that has created confusion or inconsistency.</a:t>
            </a:r>
            <a:endParaRPr lang="en-US" sz="1200" b="0" cap="none" spc="200" dirty="0">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3226628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Petition for writ of certiorari</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54191" y="1611827"/>
            <a:ext cx="7129372" cy="3997060"/>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Form of </a:t>
            </a: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Petition</a:t>
            </a:r>
          </a:p>
          <a:p>
            <a:pPr algn="l" defTabSz="822960">
              <a:spcAft>
                <a:spcPts val="600"/>
              </a:spcAft>
            </a:pP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Rules 27 and 49 of the Utah Rules of Appellate Procedure set out the standards applicable to a petition for a writ of certiorari. These rules specify the content the petition should include, the order in which that content should appear, and the documents that should be submitted </a:t>
            </a: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 the appendix</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t>
            </a:r>
          </a:p>
          <a:p>
            <a:pPr algn="l" defTabSz="822960">
              <a:spcAft>
                <a:spcPts val="600"/>
              </a:spcAft>
            </a:pP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Length</a:t>
            </a:r>
            <a:r>
              <a:rPr lang="en-US" sz="120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endPar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A petition for a writ of certiorari cannot exceed 20 pages</a:t>
            </a:r>
            <a:r>
              <a:rPr lang="en-US" sz="12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Response</a:t>
            </a: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No petition for a writ of certiorari will be granted absent a request by the Utah Supreme Court for a response, and no response will be received unless requested by the Court. </a:t>
            </a:r>
          </a:p>
          <a:p>
            <a:pPr algn="l" defTabSz="822960">
              <a:spcAft>
                <a:spcPts val="600"/>
              </a:spcAft>
            </a:pP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Grant</a:t>
            </a:r>
            <a:endPar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2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If the petition for writ of certiorari is granted, the parties will submit briefing in accordance with the above-noted process regarding appellate briefing.</a:t>
            </a:r>
          </a:p>
        </p:txBody>
      </p:sp>
    </p:spTree>
    <p:extLst>
      <p:ext uri="{BB962C8B-B14F-4D97-AF65-F5344CB8AC3E}">
        <p14:creationId xmlns:p14="http://schemas.microsoft.com/office/powerpoint/2010/main" val="21501415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454467"/>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two: initial phase of adjudication</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04435" y="1991520"/>
            <a:ext cx="8844366" cy="3514808"/>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Transcript requests</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Docketing statement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algn="l">
              <a:lnSpc>
                <a:spcPct val="90000"/>
              </a:lnSpc>
              <a:spcAft>
                <a:spcPts val="600"/>
              </a:spcAft>
            </a:pPr>
            <a:r>
              <a:rPr lang="en-US" sz="2000" strike="sngStrike" dirty="0">
                <a:solidFill>
                  <a:srgbClr val="FFFFFF"/>
                </a:solidFill>
                <a:latin typeface="+mn-lt"/>
                <a:ea typeface="+mn-ea"/>
                <a:cs typeface="+mn-cs"/>
              </a:rPr>
              <a:t>Request for certification/retention</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strike="sngStrike" dirty="0">
                <a:solidFill>
                  <a:srgbClr val="FFFFFF"/>
                </a:solidFill>
                <a:latin typeface="+mn-lt"/>
                <a:ea typeface="+mn-ea"/>
                <a:cs typeface="+mn-cs"/>
              </a:rPr>
              <a:t>Mediation*</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Motions*</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Default Dismissal or dispositive order*</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8671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MOTIONS</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519085"/>
            <a:ext cx="6726264" cy="3911071"/>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r>
              <a:rPr lang="en-US" sz="1300" strike="sngStrike"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Motion for Summary Disposition: Sua Sponte by the Appellate Court*</a:t>
            </a:r>
          </a:p>
          <a:p>
            <a:pPr algn="l" defTabSz="822960">
              <a:spcAft>
                <a:spcPts val="600"/>
              </a:spcAft>
            </a:pPr>
            <a:r>
              <a:rPr lang="en-US" sz="1300" b="0" strike="sngStrike"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appellate court may move </a:t>
            </a:r>
            <a:r>
              <a:rPr lang="en-US" sz="1300" b="0" strike="sngStrike" cap="none" spc="200" dirty="0" err="1">
                <a:solidFill>
                  <a:srgbClr val="555555"/>
                </a:solidFill>
                <a:latin typeface="Abadi" panose="020B0604020104020204" pitchFamily="34" charset="0"/>
                <a:ea typeface="Microsoft YaHei Light" panose="020B0502040204020203" pitchFamily="34" charset="-122"/>
                <a:cs typeface="Posterama" panose="020B0504020200020000" pitchFamily="34" charset="0"/>
              </a:rPr>
              <a:t>sua</a:t>
            </a:r>
            <a:r>
              <a:rPr lang="en-US" sz="1300" b="0" strike="sngStrike"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sponte for summary disposition to dismiss the matter for lack of jurisdiction or to summarily affirm if no the appeal does not present a substantial question. The appellate court may also summarily reverse in cases of manifest error, but such reversals rarely occur.</a:t>
            </a:r>
          </a:p>
        </p:txBody>
      </p:sp>
    </p:spTree>
    <p:extLst>
      <p:ext uri="{BB962C8B-B14F-4D97-AF65-F5344CB8AC3E}">
        <p14:creationId xmlns:p14="http://schemas.microsoft.com/office/powerpoint/2010/main" val="6897656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THREE: BRIEFING, Argument, and decision</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211686"/>
            <a:ext cx="8601055" cy="3418626"/>
          </a:xfrm>
          <a:prstGeom prst="rect">
            <a:avLst/>
          </a:prstGeom>
        </p:spPr>
        <p:txBody>
          <a:bodyPr vert="horz" lIns="91440" tIns="45720" rIns="91440" bIns="45720" rtlCol="0" anchor="t">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ASSIGNMENT OF A BRIEFING SCHEDULE</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SUBMISSION OF FULL BRIEFING</a:t>
            </a:r>
          </a:p>
          <a:p>
            <a:pPr algn="l">
              <a:lnSpc>
                <a:spcPct val="90000"/>
              </a:lnSpc>
              <a:spcAft>
                <a:spcPts val="600"/>
              </a:spcAft>
            </a:pPr>
            <a:endParaRPr lang="en-US" sz="2000" dirty="0">
              <a:solidFill>
                <a:srgbClr val="FFFFFF"/>
              </a:solidFill>
              <a:latin typeface="+mn-lt"/>
              <a:ea typeface="+mn-ea"/>
              <a:cs typeface="+mn-cs"/>
            </a:endParaRPr>
          </a:p>
          <a:p>
            <a:pPr algn="l">
              <a:lnSpc>
                <a:spcPct val="90000"/>
              </a:lnSpc>
              <a:spcAft>
                <a:spcPts val="600"/>
              </a:spcAft>
            </a:pPr>
            <a:r>
              <a:rPr lang="en-US" sz="2000" dirty="0">
                <a:solidFill>
                  <a:srgbClr val="FFFFFF"/>
                </a:solidFill>
                <a:latin typeface="+mn-lt"/>
                <a:ea typeface="+mn-ea"/>
                <a:cs typeface="+mn-cs"/>
              </a:rPr>
              <a:t>Oral argument*</a:t>
            </a:r>
          </a:p>
          <a:p>
            <a:pPr lvl="0" indent="-228600" algn="l">
              <a:lnSpc>
                <a:spcPct val="90000"/>
              </a:lnSpc>
              <a:spcAft>
                <a:spcPts val="600"/>
              </a:spcAft>
              <a:buFont typeface="Arial" panose="020B0604020202020204" pitchFamily="34" charset="0"/>
              <a:buChar char="•"/>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ADDITIONAL briefing* </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Decision*</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478930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1013671" y="643467"/>
            <a:ext cx="8149379"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DECISION</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828050" y="1268362"/>
            <a:ext cx="6726264" cy="4397767"/>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12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strive to issue its opinion </a:t>
            </a:r>
            <a:r>
              <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by the end of summer/early fall (August/September) following oral argument</a:t>
            </a: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Cases argued in the fall/winter are more likely to be resolved by the following August/September.</a:t>
            </a:r>
          </a:p>
          <a:p>
            <a:pPr algn="l" defTabSz="822960">
              <a:spcAft>
                <a:spcPts val="600"/>
              </a:spcAft>
            </a:pPr>
            <a:endParaRPr lang="en-US" sz="1300" b="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In some cases, the opinion may not issue until two or more years following oral argument.   </a:t>
            </a:r>
          </a:p>
          <a:p>
            <a:pPr algn="l" defTabSz="822960">
              <a:spcAft>
                <a:spcPts val="600"/>
              </a:spcAft>
            </a:pPr>
            <a:endPar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endParaRPr>
          </a:p>
        </p:txBody>
      </p:sp>
    </p:spTree>
    <p:extLst>
      <p:ext uri="{BB962C8B-B14F-4D97-AF65-F5344CB8AC3E}">
        <p14:creationId xmlns:p14="http://schemas.microsoft.com/office/powerpoint/2010/main" val="25742166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2" name="Picture 61">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4" name="Picture 63">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6" name="Rectangle 65">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70" name="Rectangle 69">
            <a:extLst>
              <a:ext uri="{FF2B5EF4-FFF2-40B4-BE49-F238E27FC236}">
                <a16:creationId xmlns:a16="http://schemas.microsoft.com/office/drawing/2014/main" id="{2E64DAFB-AD9A-4E52-B026-8641CCD67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23B1C8FC-E1FE-470B-AB3B-D4B1D8C9DE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A2FAEB-8B0A-FD72-C90D-1CAD9F194003}"/>
              </a:ext>
            </a:extLst>
          </p:cNvPr>
          <p:cNvSpPr txBox="1">
            <a:spLocks/>
          </p:cNvSpPr>
          <p:nvPr/>
        </p:nvSpPr>
        <p:spPr>
          <a:xfrm>
            <a:off x="680322" y="321733"/>
            <a:ext cx="9256566" cy="845983"/>
          </a:xfrm>
          <a:prstGeom prst="rect">
            <a:avLst/>
          </a:prstGeom>
          <a:effectLst>
            <a:outerShdw blurRad="88900" dist="38100" dir="2700000" algn="tl" rotWithShape="0">
              <a:prstClr val="black">
                <a:alpha val="30000"/>
              </a:prstClr>
            </a:outerShdw>
          </a:effectLst>
        </p:spPr>
        <p:txBody>
          <a:bodyPr vert="horz" lIns="91440" tIns="45720" rIns="91440" bIns="45720" rtlCol="0" anchor="b">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500" dirty="0"/>
              <a:t>Step FOUR: POST-DECISION ACTIONS</a:t>
            </a:r>
          </a:p>
        </p:txBody>
      </p:sp>
      <p:pic>
        <p:nvPicPr>
          <p:cNvPr id="74" name="Picture 73">
            <a:extLst>
              <a:ext uri="{FF2B5EF4-FFF2-40B4-BE49-F238E27FC236}">
                <a16:creationId xmlns:a16="http://schemas.microsoft.com/office/drawing/2014/main" id="{56ED1086-4FBF-41E3-B23D-0AF086E76F1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2846786"/>
            <a:ext cx="1602997" cy="144270"/>
          </a:xfrm>
          <a:prstGeom prst="rect">
            <a:avLst/>
          </a:prstGeom>
        </p:spPr>
      </p:pic>
      <p:pic>
        <p:nvPicPr>
          <p:cNvPr id="86" name="Picture 75">
            <a:extLst>
              <a:ext uri="{FF2B5EF4-FFF2-40B4-BE49-F238E27FC236}">
                <a16:creationId xmlns:a16="http://schemas.microsoft.com/office/drawing/2014/main" id="{8900C04C-9973-40F3-8121-55AC6A472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5851041"/>
            <a:ext cx="9936886" cy="321164"/>
          </a:xfrm>
          <a:prstGeom prst="rect">
            <a:avLst/>
          </a:prstGeom>
        </p:spPr>
      </p:pic>
      <p:sp>
        <p:nvSpPr>
          <p:cNvPr id="87" name="Rectangle 77">
            <a:extLst>
              <a:ext uri="{FF2B5EF4-FFF2-40B4-BE49-F238E27FC236}">
                <a16:creationId xmlns:a16="http://schemas.microsoft.com/office/drawing/2014/main" id="{CD6B57F6-C734-4FDA-9495-94E602DC5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89448"/>
            <a:ext cx="9936887" cy="4381221"/>
          </a:xfrm>
          <a:prstGeom prst="rect">
            <a:avLst/>
          </a:prstGeom>
          <a:solidFill>
            <a:srgbClr val="0D0D0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680321" y="2299530"/>
            <a:ext cx="8601055" cy="3330782"/>
          </a:xfrm>
          <a:prstGeom prst="rect">
            <a:avLst/>
          </a:prstGeom>
        </p:spPr>
        <p:txBody>
          <a:bodyPr vert="horz" lIns="91440" tIns="45720" rIns="91440" bIns="45720" rtlCol="0" anchor="t">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l">
              <a:lnSpc>
                <a:spcPct val="90000"/>
              </a:lnSpc>
              <a:spcAft>
                <a:spcPts val="600"/>
              </a:spcAft>
            </a:pPr>
            <a:r>
              <a:rPr lang="en-US" sz="2000" dirty="0">
                <a:solidFill>
                  <a:srgbClr val="FFFFFF"/>
                </a:solidFill>
                <a:latin typeface="+mn-lt"/>
                <a:ea typeface="+mn-ea"/>
                <a:cs typeface="+mn-cs"/>
              </a:rPr>
              <a:t>PETITION FOR REHEARING</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PETITION FOR WRIT OF CERTIORARI*</a:t>
            </a: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endParaRPr lang="en-US" sz="2000" dirty="0">
              <a:solidFill>
                <a:srgbClr val="FFFFFF"/>
              </a:solidFill>
              <a:latin typeface="+mn-lt"/>
              <a:ea typeface="+mn-ea"/>
              <a:cs typeface="+mn-cs"/>
            </a:endParaRPr>
          </a:p>
          <a:p>
            <a:pPr lvl="0" algn="l">
              <a:lnSpc>
                <a:spcPct val="90000"/>
              </a:lnSpc>
              <a:spcAft>
                <a:spcPts val="600"/>
              </a:spcAft>
            </a:pPr>
            <a:r>
              <a:rPr lang="en-US" sz="2000" dirty="0">
                <a:solidFill>
                  <a:srgbClr val="FFFFFF"/>
                </a:solidFill>
                <a:latin typeface="+mn-lt"/>
                <a:ea typeface="+mn-ea"/>
                <a:cs typeface="+mn-cs"/>
              </a:rPr>
              <a:t>REMITTITUR*</a:t>
            </a:r>
          </a:p>
        </p:txBody>
      </p:sp>
      <p:sp>
        <p:nvSpPr>
          <p:cNvPr id="88" name="Rectangle 79">
            <a:extLst>
              <a:ext uri="{FF2B5EF4-FFF2-40B4-BE49-F238E27FC236}">
                <a16:creationId xmlns:a16="http://schemas.microsoft.com/office/drawing/2014/main" id="{D6C984CB-7FE4-4AD0-8CF7-11AD557369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148944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544138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CFFBB8-E539-483F-B9AA-088F7D4B17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52C38B8-B7F9-478B-8D67-99B248A946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8" name="Rectangle 17">
            <a:extLst>
              <a:ext uri="{FF2B5EF4-FFF2-40B4-BE49-F238E27FC236}">
                <a16:creationId xmlns:a16="http://schemas.microsoft.com/office/drawing/2014/main" id="{8ADE9738-7B48-4F06-BA7B-E2CF9663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 name="Rectangle 19">
            <a:extLst>
              <a:ext uri="{FF2B5EF4-FFF2-40B4-BE49-F238E27FC236}">
                <a16:creationId xmlns:a16="http://schemas.microsoft.com/office/drawing/2014/main" id="{F134BFCB-373A-440C-A076-F874F5F22C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705D511C-3CFA-4D05-A290-5674D6D1DF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669D87E5-1B49-46CB-A366-E4BCB4B19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280609" cy="6214533"/>
          </a:xfrm>
          <a:prstGeom prst="rect">
            <a:avLst/>
          </a:prstGeom>
          <a:solidFill>
            <a:srgbClr val="FFFFFF"/>
          </a:solidFill>
          <a:ln>
            <a:noFill/>
          </a:ln>
          <a:effectLst>
            <a:outerShdw blurRad="76200" dist="63500" dir="5040000" algn="ctr" rotWithShape="0">
              <a:srgbClr val="000000">
                <a:alpha val="4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6CED3C9-6B93-4623-B2C9-EDECE2B42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4846335"/>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8" name="Picture 27">
            <a:extLst>
              <a:ext uri="{FF2B5EF4-FFF2-40B4-BE49-F238E27FC236}">
                <a16:creationId xmlns:a16="http://schemas.microsoft.com/office/drawing/2014/main" id="{0C8DA627-0DBB-4595-982F-5BE763E203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0585825" y="6224378"/>
            <a:ext cx="1602997" cy="144270"/>
          </a:xfrm>
          <a:prstGeom prst="rect">
            <a:avLst/>
          </a:prstGeom>
        </p:spPr>
      </p:pic>
      <p:sp>
        <p:nvSpPr>
          <p:cNvPr id="9" name="Title 1">
            <a:extLst>
              <a:ext uri="{FF2B5EF4-FFF2-40B4-BE49-F238E27FC236}">
                <a16:creationId xmlns:a16="http://schemas.microsoft.com/office/drawing/2014/main" id="{2375E484-5BF2-7087-2766-3A3A43D842E1}"/>
              </a:ext>
            </a:extLst>
          </p:cNvPr>
          <p:cNvSpPr txBox="1">
            <a:spLocks/>
          </p:cNvSpPr>
          <p:nvPr/>
        </p:nvSpPr>
        <p:spPr>
          <a:xfrm>
            <a:off x="457197" y="643467"/>
            <a:ext cx="9527458" cy="790126"/>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defTabSz="822960">
              <a:spcAft>
                <a:spcPts val="600"/>
              </a:spcAft>
            </a:pPr>
            <a:r>
              <a:rPr lang="en-US" sz="2800" i="0" kern="1200" spc="675" dirty="0">
                <a:solidFill>
                  <a:srgbClr val="555555"/>
                </a:solidFill>
                <a:latin typeface="Abadi" panose="020B0604020104020204" pitchFamily="34" charset="0"/>
              </a:rPr>
              <a:t>REMITTITUR</a:t>
            </a:r>
          </a:p>
          <a:p>
            <a:pPr algn="l" defTabSz="822960">
              <a:spcAft>
                <a:spcPts val="600"/>
              </a:spcAft>
            </a:pPr>
            <a:endParaRPr lang="en-US" sz="1200" b="0" i="0" kern="1200" cap="none" spc="675" dirty="0">
              <a:solidFill>
                <a:srgbClr val="555555"/>
              </a:solidFill>
              <a:latin typeface="Abadi" panose="020B0604020104020204" pitchFamily="34" charset="0"/>
            </a:endParaRPr>
          </a:p>
        </p:txBody>
      </p:sp>
      <p:sp>
        <p:nvSpPr>
          <p:cNvPr id="2" name="Title 1">
            <a:extLst>
              <a:ext uri="{FF2B5EF4-FFF2-40B4-BE49-F238E27FC236}">
                <a16:creationId xmlns:a16="http://schemas.microsoft.com/office/drawing/2014/main" id="{56E14CB0-F80F-640A-2546-203EBC15DF7B}"/>
              </a:ext>
            </a:extLst>
          </p:cNvPr>
          <p:cNvSpPr txBox="1">
            <a:spLocks/>
          </p:cNvSpPr>
          <p:nvPr/>
        </p:nvSpPr>
        <p:spPr>
          <a:xfrm>
            <a:off x="1460089" y="1504337"/>
            <a:ext cx="7138469" cy="4147044"/>
          </a:xfrm>
          <a:prstGeom prst="rect">
            <a:avLst/>
          </a:prstGeom>
        </p:spPr>
        <p:txBody>
          <a:bodyPr vert="horz" lIns="0" tIns="0" rIns="0" bIns="0" rtlCol="0" anchor="t">
            <a:no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algn="l" defTabSz="822960">
              <a:spcAft>
                <a:spcPts val="600"/>
              </a:spcAft>
            </a:pPr>
            <a:endParaRPr lang="en-US" sz="1200" i="0" kern="1200" cap="none" spc="100" dirty="0">
              <a:solidFill>
                <a:srgbClr val="555555"/>
              </a:solidFill>
              <a:latin typeface="Abadi" panose="020B0604020104020204" pitchFamily="34" charset="0"/>
              <a:ea typeface="Microsoft YaHei Light" panose="020B0502040204020203" pitchFamily="34" charset="-122"/>
            </a:endParaRPr>
          </a:p>
          <a:p>
            <a:pPr algn="l" defTabSz="822960">
              <a:spcAft>
                <a:spcPts val="600"/>
              </a:spcAft>
            </a:pPr>
            <a:r>
              <a:rPr lang="en-US" sz="1300" b="0" i="0" kern="1200" cap="none" spc="200" dirty="0">
                <a:solidFill>
                  <a:srgbClr val="555555"/>
                </a:solidFill>
                <a:latin typeface="Abadi" panose="020B0604020104020204" pitchFamily="34" charset="0"/>
                <a:ea typeface="Microsoft YaHei Light" panose="020B0502040204020203" pitchFamily="34" charset="-122"/>
                <a:cs typeface="Posterama" panose="020B0504020200020000" pitchFamily="34" charset="0"/>
              </a:rPr>
              <a:t>The Utah Supreme Court will issue a remittitur 15 days after the judgment is entered. If a petition for rehearing is timely filed, the remittitur will issue 5 days after the order disposing of the petition is entered.</a:t>
            </a:r>
          </a:p>
        </p:txBody>
      </p:sp>
    </p:spTree>
    <p:extLst>
      <p:ext uri="{BB962C8B-B14F-4D97-AF65-F5344CB8AC3E}">
        <p14:creationId xmlns:p14="http://schemas.microsoft.com/office/powerpoint/2010/main" val="36817588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8" name="Picture 11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0" name="Picture 119">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22" name="Picture 121">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4" name="Rectangle 123">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6" name="Rectangle 125">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8" name="Rectangle 12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Picture 12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2" name="Rectangle 13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4" name="Picture 13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36" name="Rectangle 13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9A2FAEB-8B0A-FD72-C90D-1CAD9F194003}"/>
              </a:ext>
            </a:extLst>
          </p:cNvPr>
          <p:cNvSpPr txBox="1">
            <a:spLocks/>
          </p:cNvSpPr>
          <p:nvPr/>
        </p:nvSpPr>
        <p:spPr>
          <a:xfrm>
            <a:off x="680321" y="2063262"/>
            <a:ext cx="3739279" cy="2661052"/>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algn="r">
              <a:lnSpc>
                <a:spcPct val="90000"/>
              </a:lnSpc>
              <a:spcAft>
                <a:spcPts val="600"/>
              </a:spcAft>
            </a:pPr>
            <a:r>
              <a:rPr lang="en-US" sz="3000" dirty="0">
                <a:solidFill>
                  <a:srgbClr val="FFFFFF"/>
                </a:solidFill>
              </a:rPr>
              <a:t>Pathways to the Utah supreme court</a:t>
            </a:r>
          </a:p>
        </p:txBody>
      </p:sp>
      <p:sp>
        <p:nvSpPr>
          <p:cNvPr id="9" name="Title 1">
            <a:extLst>
              <a:ext uri="{FF2B5EF4-FFF2-40B4-BE49-F238E27FC236}">
                <a16:creationId xmlns:a16="http://schemas.microsoft.com/office/drawing/2014/main" id="{2375E484-5BF2-7087-2766-3A3A43D842E1}"/>
              </a:ext>
            </a:extLst>
          </p:cNvPr>
          <p:cNvSpPr txBox="1">
            <a:spLocks/>
          </p:cNvSpPr>
          <p:nvPr/>
        </p:nvSpPr>
        <p:spPr>
          <a:xfrm>
            <a:off x="5287995" y="661106"/>
            <a:ext cx="6257362" cy="5503101"/>
          </a:xfrm>
          <a:prstGeom prst="rect">
            <a:avLst/>
          </a:prstGeom>
        </p:spPr>
        <p:txBody>
          <a:bodyPr vert="horz" lIns="91440" tIns="45720" rIns="91440" bIns="45720" rtlCol="0" anchor="ctr">
            <a:normAutofit/>
          </a:bodyPr>
          <a:lstStyle>
            <a:lvl1pPr algn="ctr" defTabSz="914400" rtl="0" eaLnBrk="1" latinLnBrk="0" hangingPunct="1">
              <a:lnSpc>
                <a:spcPct val="100000"/>
              </a:lnSpc>
              <a:spcBef>
                <a:spcPct val="0"/>
              </a:spcBef>
              <a:buNone/>
              <a:defRPr sz="4000" b="1" i="0" kern="1200" cap="all" spc="750" baseline="0">
                <a:solidFill>
                  <a:schemeClr val="tx1"/>
                </a:solidFill>
                <a:latin typeface="+mj-lt"/>
                <a:ea typeface="+mj-ea"/>
                <a:cs typeface="+mj-cs"/>
              </a:defRPr>
            </a:lvl1pPr>
          </a:lstStyle>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lvl="0" algn="l">
              <a:lnSpc>
                <a:spcPct val="90000"/>
              </a:lnSpc>
              <a:spcAft>
                <a:spcPts val="600"/>
              </a:spcAft>
            </a:pPr>
            <a:r>
              <a:rPr lang="en-US" sz="1700" dirty="0">
                <a:solidFill>
                  <a:srgbClr val="FFFFFF"/>
                </a:solidFill>
                <a:latin typeface="+mn-lt"/>
                <a:ea typeface="+mn-ea"/>
                <a:cs typeface="+mn-cs"/>
              </a:rPr>
              <a:t>Exclusive jurisdiction, Retention or certification</a:t>
            </a:r>
          </a:p>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lvl="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Appeal from a final judgment</a:t>
            </a:r>
          </a:p>
          <a:p>
            <a:pPr marL="457200"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lvl="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Review of an administrative proceeding</a:t>
            </a:r>
          </a:p>
          <a:p>
            <a:pPr marL="45720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marL="457200" indent="-228600" algn="l">
              <a:lnSpc>
                <a:spcPct val="90000"/>
              </a:lnSpc>
              <a:spcAft>
                <a:spcPts val="600"/>
              </a:spcAft>
              <a:buFont typeface="Arial" panose="020B0604020202020204" pitchFamily="34" charset="0"/>
              <a:buChar char="•"/>
            </a:pPr>
            <a:r>
              <a:rPr lang="en-US" sz="1700" dirty="0">
                <a:solidFill>
                  <a:srgbClr val="FFFFFF"/>
                </a:solidFill>
                <a:latin typeface="+mn-lt"/>
                <a:ea typeface="+mn-ea"/>
                <a:cs typeface="+mn-cs"/>
              </a:rPr>
              <a:t>appeal from an interlocutory order</a:t>
            </a:r>
          </a:p>
          <a:p>
            <a:pPr lvl="0" algn="l">
              <a:lnSpc>
                <a:spcPct val="90000"/>
              </a:lnSpc>
              <a:spcAft>
                <a:spcPts val="600"/>
              </a:spcAft>
            </a:pPr>
            <a:endParaRPr lang="en-US" sz="1700" dirty="0">
              <a:solidFill>
                <a:srgbClr val="FFFFFF"/>
              </a:solidFill>
              <a:latin typeface="+mn-lt"/>
              <a:ea typeface="+mn-ea"/>
              <a:cs typeface="+mn-cs"/>
            </a:endParaRPr>
          </a:p>
          <a:p>
            <a:pPr lvl="0" algn="l">
              <a:lnSpc>
                <a:spcPct val="90000"/>
              </a:lnSpc>
              <a:spcAft>
                <a:spcPts val="600"/>
              </a:spcAft>
            </a:pPr>
            <a:r>
              <a:rPr lang="en-US" sz="1700" dirty="0">
                <a:solidFill>
                  <a:srgbClr val="FFFFFF"/>
                </a:solidFill>
                <a:latin typeface="+mn-lt"/>
                <a:ea typeface="+mn-ea"/>
                <a:cs typeface="+mn-cs"/>
              </a:rPr>
              <a:t>Petition for extraordinary RELIEF</a:t>
            </a:r>
          </a:p>
          <a:p>
            <a:pPr lvl="0" indent="-228600" algn="l">
              <a:lnSpc>
                <a:spcPct val="90000"/>
              </a:lnSpc>
              <a:spcAft>
                <a:spcPts val="600"/>
              </a:spcAft>
              <a:buFont typeface="Arial" panose="020B0604020202020204" pitchFamily="34" charset="0"/>
              <a:buChar char="•"/>
            </a:pPr>
            <a:endParaRPr lang="en-US" sz="1700" dirty="0">
              <a:solidFill>
                <a:srgbClr val="FFFFFF"/>
              </a:solidFill>
              <a:latin typeface="+mn-lt"/>
              <a:ea typeface="+mn-ea"/>
              <a:cs typeface="+mn-cs"/>
            </a:endParaRPr>
          </a:p>
          <a:p>
            <a:pPr lvl="0" algn="l">
              <a:lnSpc>
                <a:spcPct val="90000"/>
              </a:lnSpc>
              <a:spcAft>
                <a:spcPts val="600"/>
              </a:spcAft>
            </a:pPr>
            <a:r>
              <a:rPr lang="en-US" sz="1700" dirty="0">
                <a:solidFill>
                  <a:srgbClr val="FFFFFF"/>
                </a:solidFill>
                <a:latin typeface="+mn-lt"/>
                <a:ea typeface="+mn-ea"/>
                <a:cs typeface="+mn-cs"/>
              </a:rPr>
              <a:t>Petition for writ of certiorari</a:t>
            </a:r>
          </a:p>
        </p:txBody>
      </p:sp>
    </p:spTree>
    <p:extLst>
      <p:ext uri="{BB962C8B-B14F-4D97-AF65-F5344CB8AC3E}">
        <p14:creationId xmlns:p14="http://schemas.microsoft.com/office/powerpoint/2010/main" val="19218511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Picture 16">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9" name="Picture 18">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1" name="Rectangle 20">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5" name="Group 24">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6" name="Rectangle 25">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9" name="Rectangle 8">
            <a:extLst>
              <a:ext uri="{FF2B5EF4-FFF2-40B4-BE49-F238E27FC236}">
                <a16:creationId xmlns:a16="http://schemas.microsoft.com/office/drawing/2014/main" id="{5383EA60-2D44-CD80-303F-0586873D86FB}"/>
              </a:ext>
            </a:extLst>
          </p:cNvPr>
          <p:cNvSpPr/>
          <p:nvPr/>
        </p:nvSpPr>
        <p:spPr>
          <a:xfrm>
            <a:off x="829159" y="2466223"/>
            <a:ext cx="4510008" cy="39198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62500" lnSpcReduction="20000"/>
          </a:bodyPr>
          <a:lstStyle/>
          <a:p>
            <a:pPr defTabSz="914400">
              <a:lnSpc>
                <a:spcPct val="90000"/>
              </a:lnSpc>
              <a:spcAft>
                <a:spcPts val="600"/>
              </a:spcAft>
            </a:pPr>
            <a:endParaRPr lang="en-US" sz="1400">
              <a:solidFill>
                <a:schemeClr val="tx1"/>
              </a:solidFill>
            </a:endParaRPr>
          </a:p>
          <a:p>
            <a:pPr marL="274320" defTabSz="914400">
              <a:lnSpc>
                <a:spcPct val="90000"/>
              </a:lnSpc>
              <a:spcAft>
                <a:spcPts val="600"/>
              </a:spcAft>
            </a:pPr>
            <a:r>
              <a:rPr lang="en-US" sz="1900" b="1">
                <a:solidFill>
                  <a:schemeClr val="tx1"/>
                </a:solidFill>
              </a:rPr>
              <a:t>https://www.utcourts.gov/en/self-help/case-categories/appeals.html</a:t>
            </a:r>
          </a:p>
          <a:p>
            <a:pPr marL="274320" defTabSz="914400">
              <a:lnSpc>
                <a:spcPct val="90000"/>
              </a:lnSpc>
              <a:spcAft>
                <a:spcPts val="600"/>
              </a:spcAft>
            </a:pPr>
            <a:endParaRPr lang="en-US" sz="1400" i="1">
              <a:solidFill>
                <a:schemeClr val="tx1"/>
              </a:solidFill>
            </a:endParaRPr>
          </a:p>
          <a:p>
            <a:pPr marL="274320" defTabSz="914400">
              <a:lnSpc>
                <a:spcPct val="90000"/>
              </a:lnSpc>
              <a:spcAft>
                <a:spcPts val="600"/>
              </a:spcAft>
            </a:pPr>
            <a:r>
              <a:rPr lang="en-US" sz="1400" i="1">
                <a:solidFill>
                  <a:schemeClr val="tx1"/>
                </a:solidFill>
              </a:rPr>
              <a:t>Utah State Courts Guides to: Appealing a Case, Filing a Petition for Review, Appealing a Child Welfare Case, and Filing a Petition for Writ of Certiorari </a:t>
            </a:r>
          </a:p>
          <a:p>
            <a:pPr marL="274320" defTabSz="914400">
              <a:lnSpc>
                <a:spcPct val="90000"/>
              </a:lnSpc>
              <a:spcAft>
                <a:spcPts val="600"/>
              </a:spcAft>
            </a:pPr>
            <a:endParaRPr lang="en-US" sz="1400">
              <a:solidFill>
                <a:schemeClr val="tx1"/>
              </a:solidFill>
            </a:endParaRPr>
          </a:p>
          <a:p>
            <a:pPr marL="274320" defTabSz="914400">
              <a:lnSpc>
                <a:spcPct val="90000"/>
              </a:lnSpc>
              <a:spcAft>
                <a:spcPts val="600"/>
              </a:spcAft>
            </a:pPr>
            <a:r>
              <a:rPr lang="en-US" sz="1400" i="1">
                <a:solidFill>
                  <a:schemeClr val="tx1"/>
                </a:solidFill>
              </a:rPr>
              <a:t>Utah State Courts Forms and Checklists</a:t>
            </a:r>
          </a:p>
          <a:p>
            <a:pPr marL="274320" defTabSz="914400">
              <a:lnSpc>
                <a:spcPct val="90000"/>
              </a:lnSpc>
              <a:spcAft>
                <a:spcPts val="600"/>
              </a:spcAft>
            </a:pPr>
            <a:endParaRPr lang="en-US" sz="1400">
              <a:solidFill>
                <a:schemeClr val="tx1"/>
              </a:solidFill>
            </a:endParaRPr>
          </a:p>
          <a:p>
            <a:pPr marL="274320" defTabSz="914400">
              <a:lnSpc>
                <a:spcPct val="90000"/>
              </a:lnSpc>
              <a:spcAft>
                <a:spcPts val="600"/>
              </a:spcAft>
            </a:pPr>
            <a:endParaRPr lang="en-US" sz="1700" b="1">
              <a:solidFill>
                <a:schemeClr val="tx1"/>
              </a:solidFill>
            </a:endParaRPr>
          </a:p>
          <a:p>
            <a:pPr marL="274320" defTabSz="914400">
              <a:lnSpc>
                <a:spcPct val="90000"/>
              </a:lnSpc>
              <a:spcAft>
                <a:spcPts val="600"/>
              </a:spcAft>
            </a:pPr>
            <a:r>
              <a:rPr lang="en-US" sz="1700" b="1">
                <a:solidFill>
                  <a:schemeClr val="tx1"/>
                </a:solidFill>
              </a:rPr>
              <a:t>https://rqn.com/practice-area/appellate-practice/</a:t>
            </a:r>
          </a:p>
          <a:p>
            <a:pPr marL="274320" defTabSz="914400">
              <a:lnSpc>
                <a:spcPct val="90000"/>
              </a:lnSpc>
              <a:spcAft>
                <a:spcPts val="600"/>
              </a:spcAft>
            </a:pPr>
            <a:r>
              <a:rPr lang="en-US" sz="1700" b="1">
                <a:solidFill>
                  <a:schemeClr val="tx1"/>
                </a:solidFill>
              </a:rPr>
              <a:t>or https://rqn.com/attorney/carol-funk/</a:t>
            </a:r>
          </a:p>
          <a:p>
            <a:pPr marL="274320" defTabSz="914400">
              <a:lnSpc>
                <a:spcPct val="90000"/>
              </a:lnSpc>
              <a:spcAft>
                <a:spcPts val="600"/>
              </a:spcAft>
            </a:pPr>
            <a:endParaRPr lang="en-US" sz="1400" i="1">
              <a:solidFill>
                <a:schemeClr val="tx1"/>
              </a:solidFill>
            </a:endParaRPr>
          </a:p>
          <a:p>
            <a:pPr marL="274320" defTabSz="914400">
              <a:lnSpc>
                <a:spcPct val="90000"/>
              </a:lnSpc>
              <a:spcAft>
                <a:spcPts val="600"/>
              </a:spcAft>
            </a:pPr>
            <a:r>
              <a:rPr lang="en-US" sz="1400" i="1">
                <a:solidFill>
                  <a:schemeClr val="tx1"/>
                </a:solidFill>
              </a:rPr>
              <a:t>Understanding the Utah Supreme Court's Docket: A Practitioner’s Guide                                                                                    </a:t>
            </a:r>
          </a:p>
          <a:p>
            <a:pPr marL="274320" defTabSz="914400">
              <a:lnSpc>
                <a:spcPct val="90000"/>
              </a:lnSpc>
              <a:spcAft>
                <a:spcPts val="600"/>
              </a:spcAft>
            </a:pPr>
            <a:r>
              <a:rPr lang="en-US" sz="1200">
                <a:solidFill>
                  <a:schemeClr val="tx1"/>
                </a:solidFill>
              </a:rPr>
              <a:t>Utah Bar Journal, Volume 35 No. 1, Jan/Feb 2022 </a:t>
            </a:r>
          </a:p>
          <a:p>
            <a:pPr marL="274320" indent="-228600" defTabSz="914400">
              <a:lnSpc>
                <a:spcPct val="90000"/>
              </a:lnSpc>
              <a:spcAft>
                <a:spcPts val="600"/>
              </a:spcAft>
              <a:buFont typeface="Arial" panose="020B0604020202020204" pitchFamily="34" charset="0"/>
              <a:buChar char="•"/>
            </a:pPr>
            <a:endParaRPr lang="en-US" sz="1400">
              <a:solidFill>
                <a:schemeClr val="tx1"/>
              </a:solidFill>
            </a:endParaRPr>
          </a:p>
          <a:p>
            <a:pPr marL="274320" defTabSz="914400">
              <a:lnSpc>
                <a:spcPct val="90000"/>
              </a:lnSpc>
              <a:spcAft>
                <a:spcPts val="600"/>
              </a:spcAft>
            </a:pPr>
            <a:r>
              <a:rPr lang="en-US" sz="1400" i="1">
                <a:solidFill>
                  <a:schemeClr val="tx1"/>
                </a:solidFill>
              </a:rPr>
              <a:t>A Practitioner’s Guide to the Utah Court of Appeals Part 1: Jurisdiction, Procedure, and Outcome </a:t>
            </a:r>
          </a:p>
          <a:p>
            <a:pPr marL="274320" defTabSz="914400">
              <a:lnSpc>
                <a:spcPct val="90000"/>
              </a:lnSpc>
              <a:spcAft>
                <a:spcPts val="600"/>
              </a:spcAft>
            </a:pPr>
            <a:r>
              <a:rPr lang="en-US" sz="1200">
                <a:solidFill>
                  <a:schemeClr val="tx1"/>
                </a:solidFill>
              </a:rPr>
              <a:t>Utah Bar Journal, Volume 34 No. 4, July/Aug 2022</a:t>
            </a:r>
          </a:p>
          <a:p>
            <a:pPr marL="274320" indent="-228600" defTabSz="914400">
              <a:lnSpc>
                <a:spcPct val="90000"/>
              </a:lnSpc>
              <a:spcAft>
                <a:spcPts val="600"/>
              </a:spcAft>
              <a:buFont typeface="Arial" panose="020B0604020202020204" pitchFamily="34" charset="0"/>
              <a:buChar char="•"/>
            </a:pPr>
            <a:endParaRPr lang="en-US" sz="1400">
              <a:solidFill>
                <a:schemeClr val="tx1"/>
              </a:solidFill>
            </a:endParaRPr>
          </a:p>
          <a:p>
            <a:pPr marL="274320" defTabSz="914400">
              <a:lnSpc>
                <a:spcPct val="90000"/>
              </a:lnSpc>
              <a:spcAft>
                <a:spcPts val="600"/>
              </a:spcAft>
            </a:pPr>
            <a:r>
              <a:rPr lang="en-US" sz="1400" i="1">
                <a:solidFill>
                  <a:schemeClr val="tx1"/>
                </a:solidFill>
              </a:rPr>
              <a:t>A Practitioner’s Guide to the Utah Court of Appeals Part 2: Jurisdiction, Procedure, and Outcome </a:t>
            </a:r>
          </a:p>
          <a:p>
            <a:pPr marL="274320" defTabSz="914400">
              <a:lnSpc>
                <a:spcPct val="90000"/>
              </a:lnSpc>
              <a:spcAft>
                <a:spcPts val="600"/>
              </a:spcAft>
            </a:pPr>
            <a:r>
              <a:rPr lang="en-US" sz="1200">
                <a:solidFill>
                  <a:schemeClr val="tx1"/>
                </a:solidFill>
              </a:rPr>
              <a:t>Utah Bar Journal, Volume 35 No. 5, Sept/Oct 2022</a:t>
            </a:r>
            <a:endParaRPr lang="en-US" sz="1400" dirty="0">
              <a:solidFill>
                <a:schemeClr val="tx1"/>
              </a:solidFill>
            </a:endParaRPr>
          </a:p>
        </p:txBody>
      </p:sp>
      <p:pic>
        <p:nvPicPr>
          <p:cNvPr id="11" name="Picture 10" descr="Yellow question mark">
            <a:extLst>
              <a:ext uri="{FF2B5EF4-FFF2-40B4-BE49-F238E27FC236}">
                <a16:creationId xmlns:a16="http://schemas.microsoft.com/office/drawing/2014/main" id="{3247535B-9999-DEAA-AC9C-40BBF6613B29}"/>
              </a:ext>
            </a:extLst>
          </p:cNvPr>
          <p:cNvPicPr>
            <a:picLocks noChangeAspect="1"/>
          </p:cNvPicPr>
          <p:nvPr/>
        </p:nvPicPr>
        <p:blipFill rotWithShape="1">
          <a:blip r:embed="rId6"/>
          <a:srcRect l="40815" r="5866"/>
          <a:stretch/>
        </p:blipFill>
        <p:spPr>
          <a:xfrm>
            <a:off x="6096000" y="10"/>
            <a:ext cx="6092823" cy="6856310"/>
          </a:xfrm>
          <a:prstGeom prst="rect">
            <a:avLst/>
          </a:prstGeom>
          <a:ln>
            <a:noFill/>
          </a:ln>
          <a:effectLst/>
        </p:spPr>
      </p:pic>
      <p:sp>
        <p:nvSpPr>
          <p:cNvPr id="29" name="Rectangle 28">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59969F2A-DA95-FBDC-2EC3-80035B126E34}"/>
              </a:ext>
            </a:extLst>
          </p:cNvPr>
          <p:cNvSpPr>
            <a:spLocks noGrp="1"/>
          </p:cNvSpPr>
          <p:nvPr>
            <p:ph type="ctrTitle"/>
          </p:nvPr>
        </p:nvSpPr>
        <p:spPr>
          <a:xfrm>
            <a:off x="734567" y="714483"/>
            <a:ext cx="5041629" cy="1080938"/>
          </a:xfrm>
        </p:spPr>
        <p:txBody>
          <a:bodyPr vert="horz" lIns="91440" tIns="45720" rIns="91440" bIns="45720" rtlCol="0" anchor="ctr">
            <a:normAutofit fontScale="90000"/>
          </a:bodyPr>
          <a:lstStyle/>
          <a:p>
            <a:pPr algn="ctr"/>
            <a:br>
              <a:rPr lang="en-US" sz="3600"/>
            </a:br>
            <a:r>
              <a:rPr lang="en-US" sz="3600"/>
              <a:t>Additional Resources</a:t>
            </a:r>
            <a:br>
              <a:rPr lang="en-US" sz="3600"/>
            </a:br>
            <a:r>
              <a:rPr lang="en-US" sz="3600"/>
              <a:t> </a:t>
            </a:r>
            <a:endParaRPr lang="en-US" sz="3600" dirty="0"/>
          </a:p>
        </p:txBody>
      </p:sp>
      <p:pic>
        <p:nvPicPr>
          <p:cNvPr id="31" name="Picture 30">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Tree>
    <p:extLst>
      <p:ext uri="{BB962C8B-B14F-4D97-AF65-F5344CB8AC3E}">
        <p14:creationId xmlns:p14="http://schemas.microsoft.com/office/powerpoint/2010/main" val="86570540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13499</TotalTime>
  <Words>4251</Words>
  <Application>Microsoft Office PowerPoint</Application>
  <PresentationFormat>Widescreen</PresentationFormat>
  <Paragraphs>397</Paragraphs>
  <Slides>65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Abadi</vt:lpstr>
      <vt:lpstr>Arial</vt:lpstr>
      <vt:lpstr>Calibri</vt:lpstr>
      <vt:lpstr>Trebuchet MS</vt:lpstr>
      <vt:lpstr>Berlin</vt:lpstr>
      <vt:lpstr>The Step-By-Step Process by which cases move through Utah’s appellate courts </vt:lpstr>
      <vt:lpstr>The Purpose of Appellate Proceedings   Utah’s Slightly Quirky Two-Tier Appellate System   Proceedings in the Utah Court of Appeals    Proceedings in the Utah Supreme Court       *Rules Applicable Solely to Child Welfare Appeals Are Not Covered      </vt:lpstr>
      <vt:lpstr>PowerPoint Presentation</vt:lpstr>
      <vt:lpstr>Most of the time, a proceeding in an appellate court asserts error was committed by a court or agency, the error was consequential, and a ruling or judgment entered by the court or agency should therefore be reversed or vacated. </vt:lpstr>
      <vt:lpstr>PowerPoint Presentation</vt:lpstr>
      <vt:lpstr>A Transfer-Based System</vt:lpstr>
      <vt:lpstr>PowerPoint Presentation</vt:lpstr>
      <vt:lpstr>PowerPoint Presentation</vt:lpstr>
      <vt:lpstr>APPEAL FROM A FINAL JUDGMENT</vt:lpstr>
      <vt:lpstr>PowerPoint Presentation</vt:lpstr>
      <vt:lpstr>REVIEW OF AN ADMINISTRATIVE PROCEEDING</vt:lpstr>
      <vt:lpstr>PowerPoint Presentation</vt:lpstr>
      <vt:lpstr>APPEAL FROM AN INTERLOCUTORY ORDER</vt:lpstr>
      <vt:lpstr>PowerPoint Presentation</vt:lpstr>
      <vt:lpstr>PETITION FOR EXTRAORDINARY RELIEF</vt:lpstr>
      <vt:lpstr>PowerPoint Presentation</vt:lpstr>
      <vt:lpstr>PowerPoint Presentation</vt:lpstr>
      <vt:lpstr>TRANSCRIPT REQUESTS</vt:lpstr>
      <vt:lpstr>PowerPoint Presentation</vt:lpstr>
      <vt:lpstr>DOCKETING STATEMENT</vt:lpstr>
      <vt:lpstr>PowerPoint Presentation</vt:lpstr>
      <vt:lpstr>REQUEST FOR CERTIFICATON/RETENTION</vt:lpstr>
      <vt:lpstr>PowerPoint Presentation</vt:lpstr>
      <vt:lpstr>MEDIATION</vt:lpstr>
      <vt:lpstr>PowerPoint Presentation</vt:lpstr>
      <vt:lpstr>MOTIONS</vt:lpstr>
      <vt:lpstr>PowerPoint Presentation</vt:lpstr>
      <vt:lpstr>PowerPoint Presentation</vt:lpstr>
      <vt:lpstr>PowerPoint Presentation</vt:lpstr>
      <vt:lpstr>PowerPoint Presentation</vt:lpstr>
      <vt:lpstr>DEFAULT DISMISSAL OR DISPOSITIVE ORDER</vt:lpstr>
      <vt:lpstr>PowerPoint Presentation</vt:lpstr>
      <vt:lpstr>Cases that proceed through the initial phase of adjudication without being summarily dismissed, dismissed due to default, voluntarily dismissed, settled through mediation, dismissed as moot, or otherwise adjudicated by                                                                dispositive order will generally proceed to briefing on the merits.</vt:lpstr>
      <vt:lpstr>PowerPoint Presentation</vt:lpstr>
      <vt:lpstr>ASSIGNMENT OF A BRIEFING SCHEDULE</vt:lpstr>
      <vt:lpstr>PowerPoint Presentation</vt:lpstr>
      <vt:lpstr>SUBMISSION OF FULL BRIEFING</vt:lpstr>
      <vt:lpstr>PowerPoint Presentation</vt:lpstr>
      <vt:lpstr>ORAL ARGUMENT</vt:lpstr>
      <vt:lpstr>PowerPoint Presentation</vt:lpstr>
      <vt:lpstr>ADDITIONAL BRIEFING</vt:lpstr>
      <vt:lpstr>PowerPoint Presentation</vt:lpstr>
      <vt:lpstr>DECISION</vt:lpstr>
      <vt:lpstr>PowerPoint Presentation</vt:lpstr>
      <vt:lpstr>PowerPoint Presentation</vt:lpstr>
      <vt:lpstr>PETITION FOR REHEARING</vt:lpstr>
      <vt:lpstr>PowerPoint Presentation</vt:lpstr>
      <vt:lpstr>PETITION FOR WRIT OF CERTIORARI</vt:lpstr>
      <vt:lpstr>PowerPoint Presentation</vt:lpstr>
      <vt:lpstr>REMITTITUR</vt:lpstr>
      <vt:lpstr>PowerPoint Presentation</vt:lpstr>
      <vt:lpstr>PowerPoint Presentation</vt:lpstr>
      <vt:lpstr>PowerPoint Presentation</vt:lpstr>
      <vt:lpstr>PowerPoint Presentation</vt:lpstr>
      <vt:lpstr>PETITION FOR WRIT OF CERTIORARI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Additional Resources  </vt:lpstr>
    </vt:vector>
  </TitlesOfParts>
  <Company>Ray Quinney and Nebeker 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 Funk</dc:creator>
  <cp:lastModifiedBy>Carol Funk</cp:lastModifiedBy>
  <cp:revision>28</cp:revision>
  <dcterms:created xsi:type="dcterms:W3CDTF">2023-01-16T02:11:40Z</dcterms:created>
  <dcterms:modified xsi:type="dcterms:W3CDTF">2023-11-13T16:08:57Z</dcterms:modified>
</cp:coreProperties>
</file>